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</p:sldMasterIdLst>
  <p:notesMasterIdLst>
    <p:notesMasterId r:id="rId24"/>
  </p:notesMasterIdLst>
  <p:handoutMasterIdLst>
    <p:handoutMasterId r:id="rId25"/>
  </p:handoutMasterIdLst>
  <p:sldIdLst>
    <p:sldId id="341" r:id="rId2"/>
    <p:sldId id="317" r:id="rId3"/>
    <p:sldId id="343" r:id="rId4"/>
    <p:sldId id="324" r:id="rId5"/>
    <p:sldId id="348" r:id="rId6"/>
    <p:sldId id="333" r:id="rId7"/>
    <p:sldId id="338" r:id="rId8"/>
    <p:sldId id="342" r:id="rId9"/>
    <p:sldId id="335" r:id="rId10"/>
    <p:sldId id="345" r:id="rId11"/>
    <p:sldId id="336" r:id="rId12"/>
    <p:sldId id="334" r:id="rId13"/>
    <p:sldId id="346" r:id="rId14"/>
    <p:sldId id="347" r:id="rId15"/>
    <p:sldId id="349" r:id="rId16"/>
    <p:sldId id="337" r:id="rId17"/>
    <p:sldId id="339" r:id="rId18"/>
    <p:sldId id="327" r:id="rId19"/>
    <p:sldId id="340" r:id="rId20"/>
    <p:sldId id="328" r:id="rId21"/>
    <p:sldId id="344" r:id="rId22"/>
    <p:sldId id="329" r:id="rId2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28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王宇晨" initials="王宇晨" lastIdx="1" clrIdx="0">
    <p:extLst>
      <p:ext uri="{19B8F6BF-5375-455C-9EA6-DF929625EA0E}">
        <p15:presenceInfo xmlns:p15="http://schemas.microsoft.com/office/powerpoint/2012/main" userId="王宇晨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2409A"/>
    <a:srgbClr val="3C3C8E"/>
    <a:srgbClr val="587558"/>
    <a:srgbClr val="F6AB00"/>
    <a:srgbClr val="25331E"/>
    <a:srgbClr val="6B2D0B"/>
    <a:srgbClr val="445437"/>
    <a:srgbClr val="502208"/>
    <a:srgbClr val="4B6251"/>
    <a:srgbClr val="FF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696" autoAdjust="0"/>
    <p:restoredTop sz="85991" autoAdjust="0"/>
  </p:normalViewPr>
  <p:slideViewPr>
    <p:cSldViewPr snapToGrid="0">
      <p:cViewPr>
        <p:scale>
          <a:sx n="200" d="100"/>
          <a:sy n="200" d="100"/>
        </p:scale>
        <p:origin x="-2384" y="-3532"/>
      </p:cViewPr>
      <p:guideLst>
        <p:guide orient="horz" pos="2228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3180" y="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F0AF2B2B-1B62-4AED-A0C9-6F374DD59F1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032666D-D55B-4D3E-A7C2-76EB1CEEBA1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0797A1-4835-44A0-92EB-AD5452DEE273}" type="datetimeFigureOut">
              <a:rPr lang="zh-CN" altLang="en-US" smtClean="0"/>
              <a:t>2023/10/12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B25234A-09A5-4EB4-9517-08812643EE0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EEF2DB2-BA86-431D-A263-D1D5ABA1C92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5767F2-0C03-406D-8BA6-A174136B24C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48586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D28764-9015-4647-AA92-F749CEE7B340}" type="datetimeFigureOut">
              <a:rPr lang="zh-CN" altLang="en-US" smtClean="0"/>
              <a:t>2023/10/12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634212-A9A7-4B0A-843A-3259CA58953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72363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解耦的动态时空图神经网络来进行交通预测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34212-A9A7-4B0A-843A-3259CA589536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33451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34212-A9A7-4B0A-843A-3259CA589536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26274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34212-A9A7-4B0A-843A-3259CA589536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23483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34212-A9A7-4B0A-843A-3259CA589536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33939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34212-A9A7-4B0A-843A-3259CA589536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72414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MAE</a:t>
            </a:r>
            <a:r>
              <a:rPr lang="zh-CN" altLang="en-US" dirty="0"/>
              <a:t>：  绝对平均误差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34212-A9A7-4B0A-843A-3259CA589536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65149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评价指标：</a:t>
            </a:r>
            <a:endParaRPr lang="en-US" altLang="zh-CN" dirty="0"/>
          </a:p>
          <a:p>
            <a:r>
              <a:rPr lang="en-US" altLang="zh-CN" dirty="0"/>
              <a:t>MAE</a:t>
            </a:r>
            <a:r>
              <a:rPr lang="zh-CN" altLang="en-US" dirty="0"/>
              <a:t>：  绝对平均误差</a:t>
            </a:r>
            <a:endParaRPr lang="en-US" altLang="zh-CN" dirty="0"/>
          </a:p>
          <a:p>
            <a:r>
              <a:rPr lang="en-US" altLang="zh-CN" dirty="0"/>
              <a:t>RMSE</a:t>
            </a:r>
            <a:r>
              <a:rPr lang="zh-CN" altLang="en-US" dirty="0"/>
              <a:t>：均方根误差</a:t>
            </a:r>
            <a:endParaRPr lang="en-US" altLang="zh-CN" dirty="0"/>
          </a:p>
          <a:p>
            <a:r>
              <a:rPr lang="en-US" altLang="zh-CN" dirty="0"/>
              <a:t>MAPE</a:t>
            </a:r>
            <a:r>
              <a:rPr lang="zh-CN" altLang="en-US" dirty="0"/>
              <a:t>：</a:t>
            </a:r>
            <a:r>
              <a:rPr lang="zh-CN" altLang="en-US" b="0" i="0" dirty="0">
                <a:solidFill>
                  <a:srgbClr val="71777D"/>
                </a:solidFill>
                <a:effectLst/>
                <a:latin typeface="Arial" panose="020B0604020202020204" pitchFamily="34" charset="0"/>
              </a:rPr>
              <a:t>平均绝对百分比误差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34212-A9A7-4B0A-843A-3259CA589536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34764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34212-A9A7-4B0A-843A-3259CA589536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33411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34212-A9A7-4B0A-843A-3259CA589536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53174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34212-A9A7-4B0A-843A-3259CA589536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075907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34212-A9A7-4B0A-843A-3259CA589536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88829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交通预测是智能交通系统（</a:t>
            </a:r>
            <a:r>
              <a:rPr lang="en-US" altLang="zh-CN" dirty="0"/>
              <a:t>ITS</a:t>
            </a:r>
            <a:r>
              <a:rPr lang="zh-CN" altLang="en-US" dirty="0"/>
              <a:t>）中的一项重要服务，可根据传感器观测到的历史交通状况预测未来的交通状况。交通预测的目的是依据传感器获取到的交通流量信息，利用适当的方法进行交通的动态预测。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34212-A9A7-4B0A-843A-3259CA589536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170678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34212-A9A7-4B0A-843A-3259CA589536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439945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34212-A9A7-4B0A-843A-3259CA589536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23279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交通预测介绍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34212-A9A7-4B0A-843A-3259CA589536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93590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34212-A9A7-4B0A-843A-3259CA589536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55954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34212-A9A7-4B0A-843A-3259CA589536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17593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卷积定理：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函数卷积的傅里叶变换是函数傅里叶变换的乘积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34212-A9A7-4B0A-843A-3259CA589536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60656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34212-A9A7-4B0A-843A-3259CA589536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61137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34212-A9A7-4B0A-843A-3259CA589536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92954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34212-A9A7-4B0A-843A-3259CA589536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21984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0;p2">
            <a:extLst>
              <a:ext uri="{FF2B5EF4-FFF2-40B4-BE49-F238E27FC236}">
                <a16:creationId xmlns:a16="http://schemas.microsoft.com/office/drawing/2014/main" id="{4C263487-D52B-448D-863D-67C476B3B095}"/>
              </a:ext>
            </a:extLst>
          </p:cNvPr>
          <p:cNvSpPr/>
          <p:nvPr userDrawn="1"/>
        </p:nvSpPr>
        <p:spPr>
          <a:xfrm>
            <a:off x="628650" y="1923011"/>
            <a:ext cx="7886700" cy="2234930"/>
          </a:xfrm>
          <a:prstGeom prst="rect">
            <a:avLst/>
          </a:prstGeom>
          <a:noFill/>
          <a:ln w="25400" cap="flat" cmpd="sng">
            <a:solidFill>
              <a:srgbClr val="02409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5F84E1BF-8717-47B5-8EB4-980271E8431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916536"/>
            <a:ext cx="1676189" cy="532800"/>
          </a:xfrm>
          <a:prstGeom prst="rect">
            <a:avLst/>
          </a:prstGeom>
        </p:spPr>
      </p:pic>
      <p:sp>
        <p:nvSpPr>
          <p:cNvPr id="24" name="Footer Placeholder 4">
            <a:extLst>
              <a:ext uri="{FF2B5EF4-FFF2-40B4-BE49-F238E27FC236}">
                <a16:creationId xmlns:a16="http://schemas.microsoft.com/office/drawing/2014/main" id="{65BE91AD-2333-48DD-B0B8-2C2E0D79740B}"/>
              </a:ext>
            </a:extLst>
          </p:cNvPr>
          <p:cNvSpPr txBox="1">
            <a:spLocks/>
          </p:cNvSpPr>
          <p:nvPr userDrawn="1"/>
        </p:nvSpPr>
        <p:spPr>
          <a:xfrm>
            <a:off x="3036282" y="6413478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lang="en-US" altLang="zh-CN" sz="12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>
                <a:solidFill>
                  <a:schemeClr val="tx1"/>
                </a:solidFill>
              </a:rPr>
              <a:t>Southeast University</a:t>
            </a:r>
          </a:p>
        </p:txBody>
      </p:sp>
      <p:sp>
        <p:nvSpPr>
          <p:cNvPr id="25" name="日期占位符 3">
            <a:extLst>
              <a:ext uri="{FF2B5EF4-FFF2-40B4-BE49-F238E27FC236}">
                <a16:creationId xmlns:a16="http://schemas.microsoft.com/office/drawing/2014/main" id="{9A0C4C82-1BDC-4D03-BDBC-52477B2F2D0D}"/>
              </a:ext>
            </a:extLst>
          </p:cNvPr>
          <p:cNvSpPr txBox="1">
            <a:spLocks/>
          </p:cNvSpPr>
          <p:nvPr userDrawn="1"/>
        </p:nvSpPr>
        <p:spPr>
          <a:xfrm>
            <a:off x="628650" y="641347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650424-F945-4EC2-8594-4948CA017EDA}" type="datetime1">
              <a:rPr lang="zh-CN" altLang="en-US" sz="1200" smtClean="0">
                <a:solidFill>
                  <a:schemeClr val="tx1"/>
                </a:solidFill>
                <a:latin typeface="+mn-lt"/>
              </a:rPr>
              <a:pPr/>
              <a:t>2023/10/12</a:t>
            </a:fld>
            <a:endParaRPr lang="zh-CN" altLang="en-US" sz="120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697238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0;p2">
            <a:extLst>
              <a:ext uri="{FF2B5EF4-FFF2-40B4-BE49-F238E27FC236}">
                <a16:creationId xmlns:a16="http://schemas.microsoft.com/office/drawing/2014/main" id="{4C263487-D52B-448D-863D-67C476B3B095}"/>
              </a:ext>
            </a:extLst>
          </p:cNvPr>
          <p:cNvSpPr/>
          <p:nvPr userDrawn="1"/>
        </p:nvSpPr>
        <p:spPr>
          <a:xfrm>
            <a:off x="628650" y="1923011"/>
            <a:ext cx="7886700" cy="2234930"/>
          </a:xfrm>
          <a:prstGeom prst="rect">
            <a:avLst/>
          </a:prstGeom>
          <a:noFill/>
          <a:ln w="25400" cap="flat" cmpd="sng">
            <a:solidFill>
              <a:srgbClr val="02409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Footer Placeholder 4">
            <a:extLst>
              <a:ext uri="{FF2B5EF4-FFF2-40B4-BE49-F238E27FC236}">
                <a16:creationId xmlns:a16="http://schemas.microsoft.com/office/drawing/2014/main" id="{65BE91AD-2333-48DD-B0B8-2C2E0D79740B}"/>
              </a:ext>
            </a:extLst>
          </p:cNvPr>
          <p:cNvSpPr txBox="1">
            <a:spLocks/>
          </p:cNvSpPr>
          <p:nvPr userDrawn="1"/>
        </p:nvSpPr>
        <p:spPr>
          <a:xfrm>
            <a:off x="3036282" y="6413478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lang="en-US" altLang="zh-CN" sz="12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>
                <a:solidFill>
                  <a:schemeClr val="tx1"/>
                </a:solidFill>
              </a:rPr>
              <a:t>Southeast University</a:t>
            </a:r>
          </a:p>
        </p:txBody>
      </p:sp>
      <p:sp>
        <p:nvSpPr>
          <p:cNvPr id="25" name="日期占位符 3">
            <a:extLst>
              <a:ext uri="{FF2B5EF4-FFF2-40B4-BE49-F238E27FC236}">
                <a16:creationId xmlns:a16="http://schemas.microsoft.com/office/drawing/2014/main" id="{9A0C4C82-1BDC-4D03-BDBC-52477B2F2D0D}"/>
              </a:ext>
            </a:extLst>
          </p:cNvPr>
          <p:cNvSpPr txBox="1">
            <a:spLocks/>
          </p:cNvSpPr>
          <p:nvPr userDrawn="1"/>
        </p:nvSpPr>
        <p:spPr>
          <a:xfrm>
            <a:off x="628650" y="641347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650424-F945-4EC2-8594-4948CA017EDA}" type="datetime1">
              <a:rPr lang="zh-CN" altLang="en-US" sz="1200" smtClean="0">
                <a:solidFill>
                  <a:schemeClr val="tx1"/>
                </a:solidFill>
                <a:latin typeface="+mn-lt"/>
              </a:rPr>
              <a:pPr/>
              <a:t>2023/10/12</a:t>
            </a:fld>
            <a:endParaRPr lang="zh-CN" altLang="en-US" sz="120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32944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A20FFA4-47EB-4DF7-9DDA-4075FECA1D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29122" y="6407032"/>
            <a:ext cx="542604" cy="365125"/>
          </a:xfrm>
        </p:spPr>
        <p:txBody>
          <a:bodyPr/>
          <a:lstStyle/>
          <a:p>
            <a:fld id="{72A5E12F-523A-4D75-95A2-779F57F5D9E2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3EC726B1-2A9F-4267-A5C8-C5B6C30181AC}"/>
              </a:ext>
            </a:extLst>
          </p:cNvPr>
          <p:cNvGrpSpPr/>
          <p:nvPr userDrawn="1"/>
        </p:nvGrpSpPr>
        <p:grpSpPr>
          <a:xfrm>
            <a:off x="162000" y="172128"/>
            <a:ext cx="8820000" cy="6167075"/>
            <a:chOff x="162000" y="172128"/>
            <a:chExt cx="8820000" cy="6167075"/>
          </a:xfrm>
        </p:grpSpPr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2B3780AF-97D7-41F5-92BD-C6B3372F345E}"/>
                </a:ext>
              </a:extLst>
            </p:cNvPr>
            <p:cNvGrpSpPr/>
            <p:nvPr userDrawn="1"/>
          </p:nvGrpSpPr>
          <p:grpSpPr>
            <a:xfrm>
              <a:off x="162000" y="172128"/>
              <a:ext cx="8820000" cy="6167075"/>
              <a:chOff x="431514" y="174661"/>
              <a:chExt cx="8280971" cy="6155314"/>
            </a:xfrm>
          </p:grpSpPr>
          <p:sp>
            <p:nvSpPr>
              <p:cNvPr id="9" name="Google Shape;10;p2">
                <a:extLst>
                  <a:ext uri="{FF2B5EF4-FFF2-40B4-BE49-F238E27FC236}">
                    <a16:creationId xmlns:a16="http://schemas.microsoft.com/office/drawing/2014/main" id="{611AA018-E6B6-45C7-A586-EB07C420C28F}"/>
                  </a:ext>
                </a:extLst>
              </p:cNvPr>
              <p:cNvSpPr/>
              <p:nvPr/>
            </p:nvSpPr>
            <p:spPr>
              <a:xfrm>
                <a:off x="431514" y="760288"/>
                <a:ext cx="8280971" cy="5569687"/>
              </a:xfrm>
              <a:prstGeom prst="rect">
                <a:avLst/>
              </a:prstGeom>
              <a:noFill/>
              <a:ln w="25400" cap="flat" cmpd="sng">
                <a:solidFill>
                  <a:srgbClr val="02409A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ABF466CA-25D4-473A-83E5-8C3212A5EB1C}"/>
                  </a:ext>
                </a:extLst>
              </p:cNvPr>
              <p:cNvSpPr/>
              <p:nvPr/>
            </p:nvSpPr>
            <p:spPr>
              <a:xfrm>
                <a:off x="431514" y="174661"/>
                <a:ext cx="8280971" cy="585627"/>
              </a:xfrm>
              <a:prstGeom prst="rect">
                <a:avLst/>
              </a:prstGeom>
              <a:solidFill>
                <a:srgbClr val="02409A"/>
              </a:solidFill>
              <a:ln w="25400">
                <a:solidFill>
                  <a:srgbClr val="02409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7" name="Google Shape;835;p34">
              <a:extLst>
                <a:ext uri="{FF2B5EF4-FFF2-40B4-BE49-F238E27FC236}">
                  <a16:creationId xmlns:a16="http://schemas.microsoft.com/office/drawing/2014/main" id="{1BB9BB11-D260-4656-B01B-D7BCD2E268E7}"/>
                </a:ext>
              </a:extLst>
            </p:cNvPr>
            <p:cNvGrpSpPr/>
            <p:nvPr userDrawn="1"/>
          </p:nvGrpSpPr>
          <p:grpSpPr>
            <a:xfrm>
              <a:off x="199071" y="297017"/>
              <a:ext cx="196346" cy="282999"/>
              <a:chOff x="5083925" y="2066350"/>
              <a:chExt cx="28825" cy="41550"/>
            </a:xfrm>
          </p:grpSpPr>
          <p:sp>
            <p:nvSpPr>
              <p:cNvPr id="18" name="Google Shape;836;p34">
                <a:extLst>
                  <a:ext uri="{FF2B5EF4-FFF2-40B4-BE49-F238E27FC236}">
                    <a16:creationId xmlns:a16="http://schemas.microsoft.com/office/drawing/2014/main" id="{554CA59C-2E17-444E-A0E3-35F7F8B4B9C2}"/>
                  </a:ext>
                </a:extLst>
              </p:cNvPr>
              <p:cNvSpPr/>
              <p:nvPr/>
            </p:nvSpPr>
            <p:spPr>
              <a:xfrm>
                <a:off x="5084050" y="2066350"/>
                <a:ext cx="28700" cy="41550"/>
              </a:xfrm>
              <a:custGeom>
                <a:avLst/>
                <a:gdLst/>
                <a:ahLst/>
                <a:cxnLst/>
                <a:rect l="l" t="t" r="r" b="b"/>
                <a:pathLst>
                  <a:path w="1148" h="1662" extrusionOk="0">
                    <a:moveTo>
                      <a:pt x="52" y="1"/>
                    </a:moveTo>
                    <a:cubicBezTo>
                      <a:pt x="27" y="1"/>
                      <a:pt x="0" y="24"/>
                      <a:pt x="0" y="56"/>
                    </a:cubicBezTo>
                    <a:lnTo>
                      <a:pt x="0" y="200"/>
                    </a:lnTo>
                    <a:cubicBezTo>
                      <a:pt x="0" y="243"/>
                      <a:pt x="22" y="279"/>
                      <a:pt x="51" y="308"/>
                    </a:cubicBezTo>
                    <a:lnTo>
                      <a:pt x="700" y="791"/>
                    </a:lnTo>
                    <a:cubicBezTo>
                      <a:pt x="729" y="813"/>
                      <a:pt x="729" y="849"/>
                      <a:pt x="700" y="871"/>
                    </a:cubicBezTo>
                    <a:lnTo>
                      <a:pt x="51" y="1354"/>
                    </a:lnTo>
                    <a:cubicBezTo>
                      <a:pt x="22" y="1383"/>
                      <a:pt x="0" y="1419"/>
                      <a:pt x="0" y="1462"/>
                    </a:cubicBezTo>
                    <a:lnTo>
                      <a:pt x="0" y="1613"/>
                    </a:lnTo>
                    <a:cubicBezTo>
                      <a:pt x="0" y="1639"/>
                      <a:pt x="26" y="1661"/>
                      <a:pt x="51" y="1661"/>
                    </a:cubicBezTo>
                    <a:cubicBezTo>
                      <a:pt x="61" y="1661"/>
                      <a:pt x="71" y="1658"/>
                      <a:pt x="80" y="1649"/>
                    </a:cubicBezTo>
                    <a:lnTo>
                      <a:pt x="1111" y="878"/>
                    </a:lnTo>
                    <a:cubicBezTo>
                      <a:pt x="1147" y="856"/>
                      <a:pt x="1147" y="806"/>
                      <a:pt x="1111" y="784"/>
                    </a:cubicBezTo>
                    <a:lnTo>
                      <a:pt x="80" y="12"/>
                    </a:lnTo>
                    <a:cubicBezTo>
                      <a:pt x="72" y="4"/>
                      <a:pt x="62" y="1"/>
                      <a:pt x="52" y="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837;p34">
                <a:extLst>
                  <a:ext uri="{FF2B5EF4-FFF2-40B4-BE49-F238E27FC236}">
                    <a16:creationId xmlns:a16="http://schemas.microsoft.com/office/drawing/2014/main" id="{FBA697B4-CDA7-4D9E-96BB-283CE572F984}"/>
                  </a:ext>
                </a:extLst>
              </p:cNvPr>
              <p:cNvSpPr/>
              <p:nvPr/>
            </p:nvSpPr>
            <p:spPr>
              <a:xfrm>
                <a:off x="5083925" y="2081325"/>
                <a:ext cx="8800" cy="11600"/>
              </a:xfrm>
              <a:custGeom>
                <a:avLst/>
                <a:gdLst/>
                <a:ahLst/>
                <a:cxnLst/>
                <a:rect l="l" t="t" r="r" b="b"/>
                <a:pathLst>
                  <a:path w="352" h="464" extrusionOk="0">
                    <a:moveTo>
                      <a:pt x="53" y="0"/>
                    </a:moveTo>
                    <a:cubicBezTo>
                      <a:pt x="25" y="0"/>
                      <a:pt x="0" y="24"/>
                      <a:pt x="5" y="55"/>
                    </a:cubicBezTo>
                    <a:lnTo>
                      <a:pt x="5" y="416"/>
                    </a:lnTo>
                    <a:cubicBezTo>
                      <a:pt x="5" y="442"/>
                      <a:pt x="31" y="464"/>
                      <a:pt x="56" y="464"/>
                    </a:cubicBezTo>
                    <a:cubicBezTo>
                      <a:pt x="66" y="464"/>
                      <a:pt x="76" y="460"/>
                      <a:pt x="85" y="452"/>
                    </a:cubicBezTo>
                    <a:lnTo>
                      <a:pt x="323" y="279"/>
                    </a:lnTo>
                    <a:cubicBezTo>
                      <a:pt x="352" y="257"/>
                      <a:pt x="352" y="207"/>
                      <a:pt x="323" y="185"/>
                    </a:cubicBezTo>
                    <a:lnTo>
                      <a:pt x="85" y="12"/>
                    </a:lnTo>
                    <a:cubicBezTo>
                      <a:pt x="75" y="4"/>
                      <a:pt x="63" y="0"/>
                      <a:pt x="53" y="0"/>
                    </a:cubicBezTo>
                    <a:close/>
                  </a:path>
                </a:pathLst>
              </a:custGeom>
              <a:solidFill>
                <a:srgbClr val="FFCC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3B55EE9-DF14-4C41-8B43-AC8DC1E4FE11}"/>
                </a:ext>
              </a:extLst>
            </p:cNvPr>
            <p:cNvPicPr>
              <a:picLocks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9" t="-1" r="68184" b="524"/>
            <a:stretch/>
          </p:blipFill>
          <p:spPr>
            <a:xfrm>
              <a:off x="8404974" y="202608"/>
              <a:ext cx="532800" cy="532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032050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0B9DE01F-82B8-4C81-9B06-97E4FDCE6A1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683466" y="3866329"/>
            <a:ext cx="2390210" cy="166135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CB263455-85CC-49D0-95FB-460BD8F80A0B}"/>
              </a:ext>
            </a:extLst>
          </p:cNvPr>
          <p:cNvPicPr>
            <a:picLocks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07430" y="3866329"/>
            <a:ext cx="2326247" cy="1661363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8622A32B-873F-470E-9C87-ABD6C7FF142D}"/>
              </a:ext>
            </a:extLst>
          </p:cNvPr>
          <p:cNvSpPr txBox="1"/>
          <p:nvPr userDrawn="1"/>
        </p:nvSpPr>
        <p:spPr>
          <a:xfrm>
            <a:off x="1455870" y="3167418"/>
            <a:ext cx="12293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 b="1" spc="3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3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平衡色</a:t>
            </a:r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A3E41757-CB0C-4C25-937C-7B242E5E19DC}"/>
              </a:ext>
            </a:extLst>
          </p:cNvPr>
          <p:cNvCxnSpPr>
            <a:cxnSpLocks/>
          </p:cNvCxnSpPr>
          <p:nvPr userDrawn="1"/>
        </p:nvCxnSpPr>
        <p:spPr>
          <a:xfrm>
            <a:off x="1793578" y="3708165"/>
            <a:ext cx="55395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58565202-40DC-408B-A261-A096173E7A2E}"/>
              </a:ext>
            </a:extLst>
          </p:cNvPr>
          <p:cNvCxnSpPr>
            <a:cxnSpLocks/>
          </p:cNvCxnSpPr>
          <p:nvPr userDrawn="1"/>
        </p:nvCxnSpPr>
        <p:spPr>
          <a:xfrm>
            <a:off x="1793578" y="1015879"/>
            <a:ext cx="55395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DE91397E-C54D-4A56-8513-1CE9DF4A1CFF}"/>
              </a:ext>
            </a:extLst>
          </p:cNvPr>
          <p:cNvSpPr txBox="1"/>
          <p:nvPr userDrawn="1"/>
        </p:nvSpPr>
        <p:spPr>
          <a:xfrm>
            <a:off x="907430" y="469320"/>
            <a:ext cx="23262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3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主色</a:t>
            </a:r>
            <a:r>
              <a:rPr kumimoji="0" lang="en-US" altLang="zh-CN" sz="2400" b="1" i="0" u="none" strike="noStrike" kern="1200" cap="none" spc="3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&amp;</a:t>
            </a:r>
            <a:r>
              <a:rPr kumimoji="0" lang="zh-CN" altLang="en-US" sz="2400" b="1" i="0" u="none" strike="noStrike" kern="1200" cap="none" spc="3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同频色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ABCA2976-D46F-437D-9A05-6AF7DC5758F2}"/>
              </a:ext>
            </a:extLst>
          </p:cNvPr>
          <p:cNvPicPr>
            <a:picLocks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131435" y="1165514"/>
            <a:ext cx="2326247" cy="1661363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24C86CEE-EF3B-480D-9978-D7E2045160FE}"/>
              </a:ext>
            </a:extLst>
          </p:cNvPr>
          <p:cNvPicPr>
            <a:picLocks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695977" y="1165515"/>
            <a:ext cx="2326247" cy="1661363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150CDF40-5384-42C8-BB90-3B13AF2D9F61}"/>
              </a:ext>
            </a:extLst>
          </p:cNvPr>
          <p:cNvSpPr txBox="1"/>
          <p:nvPr userDrawn="1"/>
        </p:nvSpPr>
        <p:spPr>
          <a:xfrm>
            <a:off x="5189425" y="469320"/>
            <a:ext cx="18840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3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浅色</a:t>
            </a:r>
            <a:r>
              <a:rPr kumimoji="0" lang="en-US" altLang="zh-CN" sz="2400" b="1" i="0" u="none" strike="noStrike" kern="1200" cap="none" spc="3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&amp;</a:t>
            </a:r>
            <a:r>
              <a:rPr kumimoji="0" lang="zh-CN" altLang="en-US" sz="2400" b="1" i="0" u="none" strike="noStrike" kern="1200" cap="none" spc="3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深色</a:t>
            </a:r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F1E5CFCF-CA0E-4F76-A1A8-6055D5773156}"/>
              </a:ext>
            </a:extLst>
          </p:cNvPr>
          <p:cNvCxnSpPr>
            <a:cxnSpLocks/>
          </p:cNvCxnSpPr>
          <p:nvPr userDrawn="1"/>
        </p:nvCxnSpPr>
        <p:spPr>
          <a:xfrm>
            <a:off x="5854460" y="1015879"/>
            <a:ext cx="55395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>
            <a:extLst>
              <a:ext uri="{FF2B5EF4-FFF2-40B4-BE49-F238E27FC236}">
                <a16:creationId xmlns:a16="http://schemas.microsoft.com/office/drawing/2014/main" id="{F31B9BA8-49A1-46C8-950D-AA666E90B364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906117" y="1164020"/>
            <a:ext cx="2328874" cy="1664352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9CB8BF88-8AE8-4B1D-BC31-3D18E8F3A6D3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6523465" y="4697007"/>
            <a:ext cx="1447800" cy="247650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405F20DE-A2C1-4384-8C30-55A1F848862D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8411" y="3708165"/>
            <a:ext cx="1676189" cy="53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7129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83619BF-2071-496E-AFFB-A468B39B37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Southeast University</a:t>
            </a:r>
            <a:endParaRPr lang="zh-CN" altLang="en-US"/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EAB503B9-57A5-4957-AAF2-C73C2D115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29122" y="6407032"/>
            <a:ext cx="542604" cy="365125"/>
          </a:xfrm>
        </p:spPr>
        <p:txBody>
          <a:bodyPr/>
          <a:lstStyle/>
          <a:p>
            <a:fld id="{72A5E12F-523A-4D75-95A2-779F57F5D9E2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B58ACE55-8853-4439-BFD3-D0125642F563}"/>
              </a:ext>
            </a:extLst>
          </p:cNvPr>
          <p:cNvGrpSpPr/>
          <p:nvPr userDrawn="1"/>
        </p:nvGrpSpPr>
        <p:grpSpPr>
          <a:xfrm>
            <a:off x="654820" y="1369609"/>
            <a:ext cx="7834360" cy="3363240"/>
            <a:chOff x="2406920" y="1481369"/>
            <a:chExt cx="4325080" cy="3363240"/>
          </a:xfrm>
        </p:grpSpPr>
        <p:sp>
          <p:nvSpPr>
            <p:cNvPr id="6" name="Google Shape;10;p2">
              <a:extLst>
                <a:ext uri="{FF2B5EF4-FFF2-40B4-BE49-F238E27FC236}">
                  <a16:creationId xmlns:a16="http://schemas.microsoft.com/office/drawing/2014/main" id="{A7D019AF-5296-4895-AEF9-765CB778C3C3}"/>
                </a:ext>
              </a:extLst>
            </p:cNvPr>
            <p:cNvSpPr/>
            <p:nvPr/>
          </p:nvSpPr>
          <p:spPr>
            <a:xfrm>
              <a:off x="2412000" y="1481369"/>
              <a:ext cx="4320000" cy="2700000"/>
            </a:xfrm>
            <a:prstGeom prst="rect">
              <a:avLst/>
            </a:prstGeom>
            <a:noFill/>
            <a:ln w="28575" cap="flat" cmpd="sng">
              <a:solidFill>
                <a:srgbClr val="02409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B8761B00-BC28-4412-B153-6EE3AB9336C5}"/>
                </a:ext>
              </a:extLst>
            </p:cNvPr>
            <p:cNvSpPr/>
            <p:nvPr/>
          </p:nvSpPr>
          <p:spPr>
            <a:xfrm>
              <a:off x="2406920" y="4196609"/>
              <a:ext cx="4325080" cy="648000"/>
            </a:xfrm>
            <a:prstGeom prst="rect">
              <a:avLst/>
            </a:prstGeom>
            <a:solidFill>
              <a:srgbClr val="02409A"/>
            </a:solidFill>
            <a:ln w="25400">
              <a:solidFill>
                <a:srgbClr val="02409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27602270-8804-49D6-B11A-C589864B9DEC}"/>
                </a:ext>
              </a:extLst>
            </p:cNvPr>
            <p:cNvSpPr txBox="1"/>
            <p:nvPr/>
          </p:nvSpPr>
          <p:spPr>
            <a:xfrm>
              <a:off x="2794805" y="2046539"/>
              <a:ext cx="3549311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zh-CN" altLang="en-US" sz="4800" b="1">
                  <a:solidFill>
                    <a:srgbClr val="C00000"/>
                  </a:solidFill>
                  <a:latin typeface="思源黑体 CN" panose="020B0500000000000000" pitchFamily="34" charset="-122"/>
                  <a:ea typeface="思源黑体 CN" panose="020B0500000000000000" pitchFamily="34" charset="-122"/>
                  <a:cs typeface="+mn-ea"/>
                </a:rPr>
                <a:t> 感谢各位老师和同学！</a:t>
              </a:r>
            </a:p>
            <a:p>
              <a:pPr lvl="0" algn="ctr">
                <a:defRPr/>
              </a:pPr>
              <a:r>
                <a:rPr lang="zh-CN" altLang="en-US" sz="4800" b="1">
                  <a:solidFill>
                    <a:srgbClr val="C00000"/>
                  </a:solidFill>
                  <a:latin typeface="思源黑体 CN" panose="020B0500000000000000" pitchFamily="34" charset="-122"/>
                  <a:ea typeface="思源黑体 CN" panose="020B0500000000000000" pitchFamily="34" charset="-122"/>
                  <a:cs typeface="+mn-ea"/>
                </a:rPr>
                <a:t> 请大家提出宝贵意见！</a:t>
              </a:r>
            </a:p>
          </p:txBody>
        </p:sp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44C511CD-85C3-45A4-A0D5-817297514499}"/>
                </a:ext>
              </a:extLst>
            </p:cNvPr>
            <p:cNvCxnSpPr>
              <a:cxnSpLocks/>
            </p:cNvCxnSpPr>
            <p:nvPr/>
          </p:nvCxnSpPr>
          <p:spPr>
            <a:xfrm>
              <a:off x="3621324" y="3849858"/>
              <a:ext cx="1800000" cy="0"/>
            </a:xfrm>
            <a:prstGeom prst="line">
              <a:avLst/>
            </a:prstGeom>
            <a:ln w="25400" cap="rnd">
              <a:solidFill>
                <a:srgbClr val="3C3C8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E2B5A49B-2EFC-4753-BAE9-83FACFB0599E}"/>
                </a:ext>
              </a:extLst>
            </p:cNvPr>
            <p:cNvSpPr txBox="1"/>
            <p:nvPr/>
          </p:nvSpPr>
          <p:spPr>
            <a:xfrm>
              <a:off x="2534575" y="4274536"/>
              <a:ext cx="40748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zh-CN" altLang="en-US" sz="2400" b="1">
                  <a:solidFill>
                    <a:schemeClr val="bg1"/>
                  </a:solidFill>
                  <a:latin typeface="思源黑体 CN" panose="020B0500000000000000" pitchFamily="34" charset="-122"/>
                  <a:ea typeface="思源黑体 CN" panose="020B0500000000000000" pitchFamily="34" charset="-122"/>
                  <a:cs typeface="+mn-ea"/>
                </a:rPr>
                <a:t>母版里面改邮箱</a:t>
              </a:r>
              <a:r>
                <a:rPr lang="en-US" altLang="zh-CN" sz="2400" b="1">
                  <a:solidFill>
                    <a:schemeClr val="bg1"/>
                  </a:solidFill>
                  <a:latin typeface="思源黑体 CN" panose="020B0500000000000000" pitchFamily="34" charset="-122"/>
                  <a:ea typeface="思源黑体 CN" panose="020B0500000000000000" pitchFamily="34" charset="-122"/>
                  <a:cs typeface="+mn-ea"/>
                </a:rPr>
                <a:t>@seu.edu.cn</a:t>
              </a:r>
              <a:endParaRPr lang="zh-CN" altLang="en-US" sz="2400" b="1">
                <a:solidFill>
                  <a:schemeClr val="bg1"/>
                </a:solidFill>
                <a:latin typeface="思源黑体 CN" panose="020B0500000000000000" pitchFamily="34" charset="-122"/>
                <a:ea typeface="思源黑体 CN" panose="020B0500000000000000" pitchFamily="34" charset="-122"/>
                <a:cs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246057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ECFFD6-F58A-4D20-9F2A-46EA578AFD1E}" type="datetime1">
              <a:rPr lang="zh-CN" altLang="en-US" smtClean="0"/>
              <a:t>2023/10/12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CN"/>
              <a:t>Southeast University</a:t>
            </a: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A5E12F-523A-4D75-95A2-779F57F5D9E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20290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51" r:id="rId2"/>
    <p:sldLayoutId id="2147483662" r:id="rId3"/>
    <p:sldLayoutId id="2147483666" r:id="rId4"/>
    <p:sldLayoutId id="2147483663" r:id="rId5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9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9D025A11-7260-D5E2-9651-6EDA04FC8CF1}"/>
              </a:ext>
            </a:extLst>
          </p:cNvPr>
          <p:cNvSpPr txBox="1"/>
          <p:nvPr/>
        </p:nvSpPr>
        <p:spPr>
          <a:xfrm>
            <a:off x="450229" y="2107997"/>
            <a:ext cx="8243514" cy="13210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3200" b="1" dirty="0">
                <a:solidFill>
                  <a:srgbClr val="02409A"/>
                </a:solidFill>
                <a:ea typeface="微软雅黑" panose="020B0503020204020204" pitchFamily="34" charset="-122"/>
              </a:rPr>
              <a:t>Decoupled Dynamic Spatial-Temporal Graph Neural Network for Traffic Forecasting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59799AF-F026-F81F-BCF8-6A3A059DF296}"/>
              </a:ext>
            </a:extLst>
          </p:cNvPr>
          <p:cNvSpPr txBox="1"/>
          <p:nvPr/>
        </p:nvSpPr>
        <p:spPr>
          <a:xfrm>
            <a:off x="695970" y="3660316"/>
            <a:ext cx="7752031" cy="423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b="1" i="1" dirty="0">
                <a:solidFill>
                  <a:srgbClr val="6B2D0B"/>
                </a:solidFill>
                <a:ea typeface="微软雅黑" panose="020B0503020204020204" pitchFamily="34" charset="-122"/>
              </a:rPr>
              <a:t>VLDB 2022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7CFBD87-C07E-F00D-2171-CEAC83AA1617}"/>
              </a:ext>
            </a:extLst>
          </p:cNvPr>
          <p:cNvSpPr txBox="1"/>
          <p:nvPr/>
        </p:nvSpPr>
        <p:spPr>
          <a:xfrm>
            <a:off x="3174702" y="5364922"/>
            <a:ext cx="2794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spc="140" dirty="0">
                <a:solidFill>
                  <a:srgbClr val="0240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汇报人：马然</a:t>
            </a:r>
            <a:endParaRPr lang="en-US" altLang="zh-CN" b="1" spc="140" dirty="0">
              <a:solidFill>
                <a:srgbClr val="02409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694075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7CEFF99F-30B9-268F-5C99-3BA1948F81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2250" y="2359005"/>
            <a:ext cx="6061479" cy="3915576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D4FCF9E5-280B-1E25-CB7E-19D7226E2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5E12F-523A-4D75-95A2-779F57F5D9E2}" type="slidenum">
              <a:rPr lang="zh-CN" altLang="en-US" smtClean="0"/>
              <a:t>10</a:t>
            </a:fld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0C7636F-1D81-182F-4D1E-87C9B60AD54B}"/>
              </a:ext>
            </a:extLst>
          </p:cNvPr>
          <p:cNvSpPr txBox="1"/>
          <p:nvPr/>
        </p:nvSpPr>
        <p:spPr>
          <a:xfrm>
            <a:off x="428280" y="199434"/>
            <a:ext cx="66953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en-US" sz="2800" b="1" spc="200" dirty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模型结构：残差分解</a:t>
            </a:r>
            <a:endParaRPr lang="en-US" altLang="zh-CN" sz="2800" b="1" spc="200" dirty="0">
              <a:solidFill>
                <a:schemeClr val="bg1"/>
              </a:solidFill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790C6D2-A372-B2EB-4616-EA34A13B5CE6}"/>
              </a:ext>
            </a:extLst>
          </p:cNvPr>
          <p:cNvSpPr txBox="1"/>
          <p:nvPr/>
        </p:nvSpPr>
        <p:spPr>
          <a:xfrm>
            <a:off x="428280" y="841607"/>
            <a:ext cx="1290290" cy="506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Wingdings" panose="05000000000000000000" charset="0"/>
              <a:buChar char="n"/>
            </a:pPr>
            <a:r>
              <a:rPr lang="en-US" altLang="zh-CN" sz="2000" b="1" dirty="0">
                <a:sym typeface="+mn-ea"/>
              </a:rPr>
              <a:t>NBEATS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C258A66-C5D6-B601-67CE-32268EC5E32D}"/>
              </a:ext>
            </a:extLst>
          </p:cNvPr>
          <p:cNvSpPr txBox="1"/>
          <p:nvPr/>
        </p:nvSpPr>
        <p:spPr>
          <a:xfrm>
            <a:off x="555522" y="1394855"/>
            <a:ext cx="7873600" cy="12899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121212"/>
                </a:solidFill>
                <a:latin typeface="-apple-system"/>
              </a:rPr>
              <a:t>基于全连接层的时间序列预测模型</a:t>
            </a:r>
            <a:endParaRPr lang="en-US" altLang="zh-CN" dirty="0">
              <a:solidFill>
                <a:srgbClr val="121212"/>
              </a:solidFill>
              <a:latin typeface="-apple-system"/>
            </a:endParaRPr>
          </a:p>
          <a:p>
            <a:pPr>
              <a:lnSpc>
                <a:spcPct val="150000"/>
              </a:lnSpc>
            </a:pP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核心思路：通过多层全连接进行时间序列分解，每层拟合时间序列部分信息</a:t>
            </a:r>
            <a:endParaRPr lang="en-US" altLang="zh-CN" dirty="0">
              <a:solidFill>
                <a:srgbClr val="121212"/>
              </a:solidFill>
              <a:latin typeface="-apple-system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121212"/>
                </a:solidFill>
                <a:latin typeface="-apple-system"/>
              </a:rPr>
              <a:t>时序数据：</a:t>
            </a:r>
            <a:r>
              <a:rPr lang="zh-CN" altLang="en-US" sz="1600" dirty="0">
                <a:solidFill>
                  <a:srgbClr val="121212"/>
                </a:solidFill>
                <a:latin typeface="-apple-system"/>
              </a:rPr>
              <a:t>趋势、季节性、周期性、偏移</a:t>
            </a:r>
            <a:endParaRPr lang="en-US" altLang="zh-CN" sz="1600" dirty="0">
              <a:solidFill>
                <a:srgbClr val="121212"/>
              </a:solidFill>
              <a:latin typeface="-apple-system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1F6E225-FF87-DD5F-FB59-3444FB33822A}"/>
              </a:ext>
            </a:extLst>
          </p:cNvPr>
          <p:cNvSpPr txBox="1"/>
          <p:nvPr/>
        </p:nvSpPr>
        <p:spPr>
          <a:xfrm>
            <a:off x="545235" y="4938682"/>
            <a:ext cx="234667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100" dirty="0" err="1">
                <a:solidFill>
                  <a:srgbClr val="374151"/>
                </a:solidFill>
                <a:latin typeface="Söhne"/>
              </a:rPr>
              <a:t>Oreshkin</a:t>
            </a:r>
            <a:r>
              <a:rPr lang="en-US" altLang="zh-CN" sz="1100" dirty="0">
                <a:solidFill>
                  <a:srgbClr val="374151"/>
                </a:solidFill>
                <a:latin typeface="Söhne"/>
              </a:rPr>
              <a:t>, B. N., </a:t>
            </a:r>
            <a:r>
              <a:rPr lang="en-US" altLang="zh-CN" sz="1100" dirty="0" err="1">
                <a:solidFill>
                  <a:srgbClr val="374151"/>
                </a:solidFill>
                <a:latin typeface="Söhne"/>
              </a:rPr>
              <a:t>Carpov</a:t>
            </a:r>
            <a:r>
              <a:rPr lang="en-US" altLang="zh-CN" sz="1100" dirty="0">
                <a:solidFill>
                  <a:srgbClr val="374151"/>
                </a:solidFill>
                <a:latin typeface="Söhne"/>
              </a:rPr>
              <a:t>, D., </a:t>
            </a:r>
            <a:r>
              <a:rPr lang="en-US" altLang="zh-CN" sz="1100" dirty="0" err="1">
                <a:solidFill>
                  <a:srgbClr val="374151"/>
                </a:solidFill>
                <a:latin typeface="Söhne"/>
              </a:rPr>
              <a:t>Chapados</a:t>
            </a:r>
            <a:r>
              <a:rPr lang="en-US" altLang="zh-CN" sz="1100" dirty="0">
                <a:solidFill>
                  <a:srgbClr val="374151"/>
                </a:solidFill>
                <a:latin typeface="Söhne"/>
              </a:rPr>
              <a:t>, N., &amp; Bengio, Y. (2020). N-BEATS: Neural basis expansion analysis for interpretable time series forecasting. In International Conference on Learning Representations.(ICLR ‘20) </a:t>
            </a:r>
            <a:endParaRPr lang="zh-CN" altLang="en-US" sz="1100" dirty="0">
              <a:solidFill>
                <a:srgbClr val="374151"/>
              </a:solidFill>
              <a:latin typeface="Söhne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E539CB9-4F2B-D9C4-3593-79C3121D3EAB}"/>
              </a:ext>
            </a:extLst>
          </p:cNvPr>
          <p:cNvSpPr txBox="1"/>
          <p:nvPr/>
        </p:nvSpPr>
        <p:spPr>
          <a:xfrm>
            <a:off x="545235" y="2807912"/>
            <a:ext cx="38426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每个 </a:t>
            </a:r>
            <a:r>
              <a:rPr lang="en-US" altLang="zh-CN" dirty="0"/>
              <a:t>Stack </a:t>
            </a:r>
            <a:r>
              <a:rPr lang="zh-CN" altLang="en-US" dirty="0"/>
              <a:t>将时序数据分解为</a:t>
            </a:r>
            <a:r>
              <a:rPr lang="zh-CN" altLang="en-US" dirty="0">
                <a:solidFill>
                  <a:schemeClr val="accent4">
                    <a:lumMod val="75000"/>
                  </a:schemeClr>
                </a:solidFill>
              </a:rPr>
              <a:t>可确定数据</a:t>
            </a:r>
            <a:r>
              <a:rPr lang="zh-CN" altLang="en-US" dirty="0"/>
              <a:t>与</a:t>
            </a:r>
            <a:r>
              <a:rPr lang="zh-CN" altLang="en-US" dirty="0">
                <a:solidFill>
                  <a:schemeClr val="accent4">
                    <a:lumMod val="75000"/>
                  </a:schemeClr>
                </a:solidFill>
              </a:rPr>
              <a:t>残差</a:t>
            </a:r>
            <a:r>
              <a:rPr lang="zh-CN" altLang="en-US" dirty="0"/>
              <a:t>两部分，可确认数据用于预测，残差交由下一 </a:t>
            </a:r>
            <a:r>
              <a:rPr lang="en-US" altLang="zh-CN" dirty="0"/>
              <a:t>Stack </a:t>
            </a:r>
            <a:r>
              <a:rPr lang="zh-CN" altLang="en-US" dirty="0"/>
              <a:t>继续分解</a:t>
            </a:r>
          </a:p>
        </p:txBody>
      </p:sp>
    </p:spTree>
    <p:extLst>
      <p:ext uri="{BB962C8B-B14F-4D97-AF65-F5344CB8AC3E}">
        <p14:creationId xmlns:p14="http://schemas.microsoft.com/office/powerpoint/2010/main" val="40381636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D4FCF9E5-280B-1E25-CB7E-19D7226E2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5E12F-523A-4D75-95A2-779F57F5D9E2}" type="slidenum">
              <a:rPr lang="zh-CN" altLang="en-US" smtClean="0"/>
              <a:t>11</a:t>
            </a:fld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9A25539-BA12-AEE9-45E0-B2ACC041BF2B}"/>
              </a:ext>
            </a:extLst>
          </p:cNvPr>
          <p:cNvSpPr txBox="1"/>
          <p:nvPr/>
        </p:nvSpPr>
        <p:spPr>
          <a:xfrm>
            <a:off x="428280" y="199434"/>
            <a:ext cx="66953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en-US" sz="2800" b="1" spc="200" dirty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模型结构：残差分解</a:t>
            </a:r>
            <a:endParaRPr lang="en-US" altLang="zh-CN" sz="2800" b="1" spc="200" dirty="0">
              <a:solidFill>
                <a:schemeClr val="bg1"/>
              </a:solidFill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FDF5B700-56A3-269B-91EA-52AE796797AF}"/>
                  </a:ext>
                </a:extLst>
              </p:cNvPr>
              <p:cNvSpPr txBox="1"/>
              <p:nvPr/>
            </p:nvSpPr>
            <p:spPr>
              <a:xfrm>
                <a:off x="4969668" y="5220031"/>
                <a:ext cx="4002058" cy="34137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𝑖𝑛h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𝑑𝑖𝑓</m:t>
                          </m:r>
                        </m:sup>
                      </m:sSub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 </m:t>
                      </m:r>
                      <m:r>
                        <a:rPr lang="zh-CN" altLang="en-US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𝑑𝑖𝑓</m:t>
                          </m:r>
                        </m:sup>
                      </m:sSup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𝑑𝑖𝑓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FDF5B700-56A3-269B-91EA-52AE796797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9668" y="5220031"/>
                <a:ext cx="4002058" cy="341376"/>
              </a:xfrm>
              <a:prstGeom prst="rect">
                <a:avLst/>
              </a:prstGeom>
              <a:blipFill>
                <a:blip r:embed="rId3"/>
                <a:stretch>
                  <a:fillRect l="-457" t="-3571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985F40FB-1C1C-CCE5-CE8C-CCED31F0AE47}"/>
                  </a:ext>
                </a:extLst>
              </p:cNvPr>
              <p:cNvSpPr txBox="1"/>
              <p:nvPr/>
            </p:nvSpPr>
            <p:spPr>
              <a:xfrm>
                <a:off x="4582302" y="5756232"/>
                <a:ext cx="4315284" cy="2992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𝑖𝑛h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𝑖𝑛h</m:t>
                          </m:r>
                        </m:sup>
                      </m:sSub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𝑖𝑛h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𝑖𝑛h</m:t>
                          </m:r>
                        </m:sup>
                      </m:sSup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𝑖𝑛h</m:t>
                          </m:r>
                        </m:sup>
                      </m:sSup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985F40FB-1C1C-CCE5-CE8C-CCED31F0AE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2302" y="5756232"/>
                <a:ext cx="4315284" cy="299249"/>
              </a:xfrm>
              <a:prstGeom prst="rect">
                <a:avLst/>
              </a:prstGeom>
              <a:blipFill>
                <a:blip r:embed="rId4"/>
                <a:stretch>
                  <a:fillRect l="-847" t="-2041" r="-1554" b="-3265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A10E7F3A-35F0-2773-AE85-7E0944B4DD9D}"/>
                  </a:ext>
                </a:extLst>
              </p:cNvPr>
              <p:cNvSpPr txBox="1"/>
              <p:nvPr/>
            </p:nvSpPr>
            <p:spPr>
              <a:xfrm>
                <a:off x="4446188" y="1659451"/>
                <a:ext cx="4524507" cy="3141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𝑆𝑖𝑔𝑚𝑜𝑖𝑑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((</m:t>
                      </m:r>
                      <m:sSubSup>
                        <m:sSub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||</m:t>
                      </m:r>
                      <m:sSubSup>
                        <m:sSub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sup>
                      </m:sSub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||</m:t>
                      </m:r>
                      <m:sSubSup>
                        <m:sSub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sup>
                      </m:sSub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|</m:t>
                      </m:r>
                      <m:d>
                        <m:dPr>
                          <m:begChr m:val="|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p>
                          </m:sSubSup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A10E7F3A-35F0-2773-AE85-7E0944B4DD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6188" y="1659451"/>
                <a:ext cx="4524507" cy="314125"/>
              </a:xfrm>
              <a:prstGeom prst="rect">
                <a:avLst/>
              </a:prstGeom>
              <a:blipFill>
                <a:blip r:embed="rId5"/>
                <a:stretch>
                  <a:fillRect l="-673" r="-1346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DC5F6933-96B1-A4B5-7DE2-69DF83F941CD}"/>
                  </a:ext>
                </a:extLst>
              </p:cNvPr>
              <p:cNvSpPr txBox="1"/>
              <p:nvPr/>
            </p:nvSpPr>
            <p:spPr>
              <a:xfrm>
                <a:off x="6061982" y="2142115"/>
                <a:ext cx="1502142" cy="2859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𝑑𝑖𝑓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panose="02040503050406030204" pitchFamily="18" charset="0"/>
                        </a:rPr>
                        <m:t>Λ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⊙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DC5F6933-96B1-A4B5-7DE2-69DF83F941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1982" y="2142115"/>
                <a:ext cx="1502142" cy="285912"/>
              </a:xfrm>
              <a:prstGeom prst="rect">
                <a:avLst/>
              </a:prstGeom>
              <a:blipFill>
                <a:blip r:embed="rId6"/>
                <a:stretch>
                  <a:fillRect l="-3239" t="-8511" r="-810" b="-255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图片 13">
            <a:extLst>
              <a:ext uri="{FF2B5EF4-FFF2-40B4-BE49-F238E27FC236}">
                <a16:creationId xmlns:a16="http://schemas.microsoft.com/office/drawing/2014/main" id="{FF166C23-2B12-DAFF-B0A4-186B780513E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4629" y="2597203"/>
            <a:ext cx="3844406" cy="2525415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B3D44A0D-B374-7187-96B0-9069D2865B27}"/>
              </a:ext>
            </a:extLst>
          </p:cNvPr>
          <p:cNvSpPr txBox="1"/>
          <p:nvPr/>
        </p:nvSpPr>
        <p:spPr>
          <a:xfrm>
            <a:off x="428280" y="1017142"/>
            <a:ext cx="1499128" cy="504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Wingdings" panose="05000000000000000000" charset="0"/>
              <a:buChar char="n"/>
            </a:pPr>
            <a:r>
              <a:rPr lang="zh-CN" altLang="en-US" sz="2000" b="1" dirty="0">
                <a:sym typeface="+mn-ea"/>
              </a:rPr>
              <a:t>基本流程</a:t>
            </a:r>
            <a:endParaRPr lang="en-US" altLang="zh-CN" sz="2000" b="1" dirty="0">
              <a:sym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135CD72A-A5AA-B872-6C4F-493778C9999B}"/>
                  </a:ext>
                </a:extLst>
              </p:cNvPr>
              <p:cNvSpPr txBox="1"/>
              <p:nvPr/>
            </p:nvSpPr>
            <p:spPr>
              <a:xfrm>
                <a:off x="537270" y="1619437"/>
                <a:ext cx="4637980" cy="36693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dirty="0"/>
                  <a:t>对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p>
                  </m:oMath>
                </a14:m>
                <a:r>
                  <a:rPr lang="zh-CN" altLang="en-US" dirty="0"/>
                  <a:t>进行</a:t>
                </a:r>
                <a:r>
                  <a:rPr lang="zh-CN" altLang="en-US" dirty="0">
                    <a:solidFill>
                      <a:schemeClr val="accent2">
                        <a:lumMod val="75000"/>
                      </a:schemeClr>
                    </a:solidFill>
                  </a:rPr>
                  <a:t>预分解</a:t>
                </a:r>
                <a:r>
                  <a:rPr lang="zh-CN" altLang="en-US" dirty="0"/>
                  <a:t>获取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𝑑𝑖𝑓</m:t>
                        </m:r>
                      </m:sup>
                    </m:sSup>
                  </m:oMath>
                </a14:m>
                <a:endParaRPr lang="en-US" altLang="zh-CN" dirty="0"/>
              </a:p>
              <a:p>
                <a:pPr>
                  <a:lnSpc>
                    <a:spcPct val="150000"/>
                  </a:lnSpc>
                </a:pPr>
                <a:r>
                  <a:rPr lang="zh-CN" altLang="en-US" dirty="0"/>
                  <a:t>将</a:t>
                </a:r>
                <a14:m>
                  <m:oMath xmlns:m="http://schemas.openxmlformats.org/officeDocument/2006/math"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𝑑𝑖𝑓</m:t>
                        </m:r>
                      </m:sup>
                    </m:sSup>
                    <m:r>
                      <a:rPr lang="zh-CN" altLang="en-US" i="1">
                        <a:latin typeface="Cambria Math" panose="02040503050406030204" pitchFamily="18" charset="0"/>
                      </a:rPr>
                      <m:t>交由</m:t>
                    </m:r>
                  </m:oMath>
                </a14:m>
                <a:r>
                  <a:rPr lang="zh-CN" altLang="en-US" dirty="0"/>
                  <a:t>扩散车流模块获取特征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𝑑𝑖𝑓</m:t>
                        </m:r>
                      </m:sup>
                    </m:sSup>
                  </m:oMath>
                </a14:m>
                <a:endParaRPr lang="en-US" altLang="zh-CN" dirty="0"/>
              </a:p>
              <a:p>
                <a:pPr>
                  <a:lnSpc>
                    <a:spcPct val="150000"/>
                  </a:lnSpc>
                </a:pPr>
                <a:r>
                  <a:rPr lang="zh-CN" altLang="en-US" dirty="0"/>
                  <a:t>基于特征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𝑑𝑖𝑓</m:t>
                        </m:r>
                      </m:sup>
                    </m:sSup>
                  </m:oMath>
                </a14:m>
                <a:r>
                  <a:rPr lang="zh-CN" altLang="en-US" dirty="0"/>
                  <a:t> </a:t>
                </a:r>
                <a:r>
                  <a:rPr lang="zh-CN" altLang="en-US" dirty="0">
                    <a:solidFill>
                      <a:schemeClr val="accent2">
                        <a:lumMod val="75000"/>
                      </a:schemeClr>
                    </a:solidFill>
                  </a:rPr>
                  <a:t>预测实际值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𝑑𝑖𝑓</m:t>
                        </m:r>
                      </m:sup>
                    </m:sSubSup>
                  </m:oMath>
                </a14:m>
                <a:endParaRPr lang="en-US" altLang="zh-CN" dirty="0"/>
              </a:p>
              <a:p>
                <a:pPr>
                  <a:lnSpc>
                    <a:spcPct val="150000"/>
                  </a:lnSpc>
                </a:pPr>
                <a:r>
                  <a:rPr lang="zh-CN" altLang="en-US" b="0" dirty="0"/>
                  <a:t>在</a:t>
                </a:r>
                <a14:m>
                  <m:oMath xmlns:m="http://schemas.openxmlformats.org/officeDocument/2006/math">
                    <m:r>
                      <a:rPr lang="en-US" altLang="zh-CN" b="0" i="0" dirty="0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p>
                  </m:oMath>
                </a14:m>
                <a:r>
                  <a:rPr lang="zh-CN" altLang="en-US" dirty="0"/>
                  <a:t> 中</a:t>
                </a:r>
                <a:r>
                  <a:rPr lang="zh-CN" altLang="en-US" dirty="0">
                    <a:solidFill>
                      <a:schemeClr val="accent2">
                        <a:lumMod val="75000"/>
                      </a:schemeClr>
                    </a:solidFill>
                  </a:rPr>
                  <a:t>减去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𝑑𝑖𝑓</m:t>
                        </m:r>
                      </m:sup>
                    </m:sSubSup>
                  </m:oMath>
                </a14:m>
                <a:r>
                  <a:rPr lang="zh-CN" altLang="en-US" dirty="0"/>
                  <a:t> 获取预分解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𝑖𝑛h</m:t>
                        </m:r>
                      </m:sup>
                    </m:sSup>
                  </m:oMath>
                </a14:m>
                <a:r>
                  <a:rPr lang="zh-CN" altLang="en-US" dirty="0"/>
                  <a:t> </a:t>
                </a:r>
                <a:endParaRPr lang="en-US" altLang="zh-CN" dirty="0"/>
              </a:p>
              <a:p>
                <a:pPr>
                  <a:lnSpc>
                    <a:spcPct val="150000"/>
                  </a:lnSpc>
                </a:pPr>
                <a:endParaRPr lang="en-US" altLang="zh-CN" dirty="0"/>
              </a:p>
              <a:p>
                <a:pPr>
                  <a:lnSpc>
                    <a:spcPct val="150000"/>
                  </a:lnSpc>
                </a:pPr>
                <a:r>
                  <a:rPr lang="zh-CN" altLang="en-US" dirty="0"/>
                  <a:t>将</a:t>
                </a:r>
                <a14:m>
                  <m:oMath xmlns:m="http://schemas.openxmlformats.org/officeDocument/2006/math"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in</m:t>
                        </m:r>
                        <m:r>
                          <m:rPr>
                            <m:sty m:val="p"/>
                          </m:rPr>
                          <a:rPr lang="en-US" altLang="zh-CN" i="1" smtClean="0">
                            <a:latin typeface="Cambria Math" panose="02040503050406030204" pitchFamily="18" charset="0"/>
                          </a:rPr>
                          <m:t>h</m:t>
                        </m:r>
                      </m:sup>
                    </m:sSup>
                  </m:oMath>
                </a14:m>
                <a:r>
                  <a:rPr lang="zh-CN" altLang="en-US" dirty="0"/>
                  <a:t> 交由固有车流模块获取特征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in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p>
                    </m:sSup>
                  </m:oMath>
                </a14:m>
                <a:endParaRPr lang="en-US" altLang="zh-CN" dirty="0"/>
              </a:p>
              <a:p>
                <a:pPr>
                  <a:lnSpc>
                    <a:spcPct val="150000"/>
                  </a:lnSpc>
                </a:pPr>
                <a:r>
                  <a:rPr lang="zh-CN" altLang="en-US" dirty="0"/>
                  <a:t>基于特征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𝑖𝑛h</m:t>
                        </m:r>
                      </m:sup>
                    </m:sSup>
                  </m:oMath>
                </a14:m>
                <a:r>
                  <a:rPr lang="zh-CN" altLang="en-US" dirty="0"/>
                  <a:t> </a:t>
                </a:r>
                <a:r>
                  <a:rPr lang="zh-CN" altLang="en-US" dirty="0">
                    <a:solidFill>
                      <a:schemeClr val="accent2">
                        <a:lumMod val="75000"/>
                      </a:schemeClr>
                    </a:solidFill>
                  </a:rPr>
                  <a:t>预测实际值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𝑖𝑛h</m:t>
                        </m:r>
                      </m:sup>
                    </m:sSubSup>
                  </m:oMath>
                </a14:m>
                <a:endParaRPr lang="en-US" altLang="zh-CN" dirty="0"/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𝑖𝑛h</m:t>
                        </m:r>
                      </m:sup>
                    </m:sSup>
                  </m:oMath>
                </a14:m>
                <a:r>
                  <a:rPr lang="zh-CN" altLang="en-US" dirty="0"/>
                  <a:t> 与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in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p>
                    </m:sSubSup>
                  </m:oMath>
                </a14:m>
                <a:r>
                  <a:rPr lang="zh-CN" altLang="en-US" dirty="0"/>
                  <a:t> 相减得到</a:t>
                </a:r>
                <a:r>
                  <a:rPr lang="zh-CN" altLang="en-US" dirty="0">
                    <a:solidFill>
                      <a:schemeClr val="accent2">
                        <a:lumMod val="75000"/>
                      </a:schemeClr>
                    </a:solidFill>
                  </a:rPr>
                  <a:t>残差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</m:oMath>
                </a14:m>
                <a:r>
                  <a:rPr lang="zh-CN" altLang="en-US" dirty="0"/>
                  <a:t> 交由下一层</a:t>
                </a:r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135CD72A-A5AA-B872-6C4F-493778C999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270" y="1619437"/>
                <a:ext cx="4637980" cy="3669338"/>
              </a:xfrm>
              <a:prstGeom prst="rect">
                <a:avLst/>
              </a:prstGeom>
              <a:blipFill>
                <a:blip r:embed="rId8"/>
                <a:stretch>
                  <a:fillRect l="-1051" b="-14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991831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D4FCF9E5-280B-1E25-CB7E-19D7226E2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5E12F-523A-4D75-95A2-779F57F5D9E2}" type="slidenum">
              <a:rPr lang="zh-CN" altLang="en-US" smtClean="0"/>
              <a:t>12</a:t>
            </a:fld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DB3557A-88FC-7100-4BB5-15D57F275BF3}"/>
              </a:ext>
            </a:extLst>
          </p:cNvPr>
          <p:cNvSpPr txBox="1"/>
          <p:nvPr/>
        </p:nvSpPr>
        <p:spPr>
          <a:xfrm>
            <a:off x="428280" y="199434"/>
            <a:ext cx="66953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en-US" sz="2800" b="1" spc="200" dirty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模型结构：动态图学习</a:t>
            </a:r>
            <a:endParaRPr lang="en-US" altLang="zh-CN" sz="2800" b="1" spc="200" dirty="0">
              <a:solidFill>
                <a:schemeClr val="bg1"/>
              </a:solidFill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8534EB3A-8B38-E245-0AA4-362A2E12E0B6}"/>
                  </a:ext>
                </a:extLst>
              </p:cNvPr>
              <p:cNvSpPr txBox="1"/>
              <p:nvPr/>
            </p:nvSpPr>
            <p:spPr>
              <a:xfrm>
                <a:off x="1401931" y="1558358"/>
                <a:ext cx="1704634" cy="7791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  <m:e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</m:e>
                      </m:nary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𝑋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8534EB3A-8B38-E245-0AA4-362A2E12E0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1931" y="1558358"/>
                <a:ext cx="1704634" cy="77912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本框 4">
            <a:extLst>
              <a:ext uri="{FF2B5EF4-FFF2-40B4-BE49-F238E27FC236}">
                <a16:creationId xmlns:a16="http://schemas.microsoft.com/office/drawing/2014/main" id="{0874CEBC-C5A0-F49D-1597-715E1972A0D7}"/>
              </a:ext>
            </a:extLst>
          </p:cNvPr>
          <p:cNvSpPr txBox="1"/>
          <p:nvPr/>
        </p:nvSpPr>
        <p:spPr>
          <a:xfrm>
            <a:off x="428255" y="978952"/>
            <a:ext cx="1499128" cy="504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Wingdings" panose="05000000000000000000" charset="0"/>
              <a:buChar char="n"/>
            </a:pPr>
            <a:r>
              <a:rPr lang="zh-CN" altLang="en-US" sz="2000" b="1" dirty="0">
                <a:sym typeface="+mn-ea"/>
              </a:rPr>
              <a:t>扩散卷积</a:t>
            </a:r>
            <a:endParaRPr lang="en-US" altLang="zh-CN" sz="2000" b="1" dirty="0">
              <a:sym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7F94FD23-F71A-76D7-A10C-63D688A6E0C5}"/>
                  </a:ext>
                </a:extLst>
              </p:cNvPr>
              <p:cNvSpPr txBox="1"/>
              <p:nvPr/>
            </p:nvSpPr>
            <p:spPr>
              <a:xfrm>
                <a:off x="3920764" y="1801070"/>
                <a:ext cx="212006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  <m:r>
                      <a:rPr lang="zh-CN" altLang="en-US" i="1">
                        <a:latin typeface="Cambria Math" panose="02040503050406030204" pitchFamily="18" charset="0"/>
                      </a:rPr>
                      <m:t>：</m:t>
                    </m:r>
                  </m:oMath>
                </a14:m>
                <a:r>
                  <a:rPr lang="zh-CN" altLang="en-US" dirty="0"/>
                  <a:t>转移矩阵</a:t>
                </a: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7F94FD23-F71A-76D7-A10C-63D688A6E0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0764" y="1801070"/>
                <a:ext cx="2120068" cy="276999"/>
              </a:xfrm>
              <a:prstGeom prst="rect">
                <a:avLst/>
              </a:prstGeom>
              <a:blipFill>
                <a:blip r:embed="rId4"/>
                <a:stretch>
                  <a:fillRect l="-3736" t="-30435" r="-6322" b="-478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FEA7C803-9CD0-C9E3-AED4-89546BD2A923}"/>
                  </a:ext>
                </a:extLst>
              </p:cNvPr>
              <p:cNvSpPr txBox="1"/>
              <p:nvPr/>
            </p:nvSpPr>
            <p:spPr>
              <a:xfrm>
                <a:off x="1392164" y="2558252"/>
                <a:ext cx="2016386" cy="2992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𝑟𝑜𝑤𝑠𝑢𝑚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FEA7C803-9CD0-C9E3-AED4-89546BD2A9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2164" y="2558252"/>
                <a:ext cx="2016386" cy="299249"/>
              </a:xfrm>
              <a:prstGeom prst="rect">
                <a:avLst/>
              </a:prstGeom>
              <a:blipFill>
                <a:blip r:embed="rId5"/>
                <a:stretch>
                  <a:fillRect l="-2115" t="-2041" r="-3927" b="-285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B7E03BBA-6468-859C-2107-225225C4ACB2}"/>
                  </a:ext>
                </a:extLst>
              </p:cNvPr>
              <p:cNvSpPr txBox="1"/>
              <p:nvPr/>
            </p:nvSpPr>
            <p:spPr>
              <a:xfrm>
                <a:off x="1392164" y="3086314"/>
                <a:ext cx="225895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𝑟𝑜𝑤𝑠𝑢𝑚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B7E03BBA-6468-859C-2107-225225C4AC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2164" y="3086314"/>
                <a:ext cx="2258952" cy="276999"/>
              </a:xfrm>
              <a:prstGeom prst="rect">
                <a:avLst/>
              </a:prstGeom>
              <a:blipFill>
                <a:blip r:embed="rId6"/>
                <a:stretch>
                  <a:fillRect l="-1887" t="-4348" r="-3235" b="-326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D7541F09-843A-6CA9-FEDD-29DFFBEEB5C3}"/>
                  </a:ext>
                </a:extLst>
              </p:cNvPr>
              <p:cNvSpPr txBox="1"/>
              <p:nvPr/>
            </p:nvSpPr>
            <p:spPr>
              <a:xfrm>
                <a:off x="1401931" y="3614376"/>
                <a:ext cx="3104376" cy="3097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𝑎𝑑𝑝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𝑆𝑜𝑓𝑡𝑚𝑎𝑥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D7541F09-843A-6CA9-FEDD-29DFFBEEB5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1931" y="3614376"/>
                <a:ext cx="3104376" cy="309700"/>
              </a:xfrm>
              <a:prstGeom prst="rect">
                <a:avLst/>
              </a:prstGeom>
              <a:blipFill>
                <a:blip r:embed="rId7"/>
                <a:stretch>
                  <a:fillRect l="-1375" t="-1961" r="-2358" b="-235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左大括号 9">
            <a:extLst>
              <a:ext uri="{FF2B5EF4-FFF2-40B4-BE49-F238E27FC236}">
                <a16:creationId xmlns:a16="http://schemas.microsoft.com/office/drawing/2014/main" id="{1DC9E4CD-8D64-DB65-1194-3172CC5FDEC6}"/>
              </a:ext>
            </a:extLst>
          </p:cNvPr>
          <p:cNvSpPr/>
          <p:nvPr/>
        </p:nvSpPr>
        <p:spPr>
          <a:xfrm>
            <a:off x="1097734" y="2696751"/>
            <a:ext cx="114300" cy="1176680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8A85429-3AF4-3354-9C64-CA81C3CD854C}"/>
              </a:ext>
            </a:extLst>
          </p:cNvPr>
          <p:cNvSpPr txBox="1"/>
          <p:nvPr/>
        </p:nvSpPr>
        <p:spPr>
          <a:xfrm>
            <a:off x="376586" y="3100425"/>
            <a:ext cx="651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静态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EA70F2E-F544-720F-8FB6-DBA3598FC7A3}"/>
              </a:ext>
            </a:extLst>
          </p:cNvPr>
          <p:cNvSpPr txBox="1"/>
          <p:nvPr/>
        </p:nvSpPr>
        <p:spPr>
          <a:xfrm>
            <a:off x="4572000" y="3584560"/>
            <a:ext cx="1122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GWNet</a:t>
            </a:r>
            <a:endParaRPr lang="zh-CN" altLang="en-US" dirty="0"/>
          </a:p>
        </p:txBody>
      </p:sp>
      <p:sp>
        <p:nvSpPr>
          <p:cNvPr id="14" name="右大括号 13">
            <a:extLst>
              <a:ext uri="{FF2B5EF4-FFF2-40B4-BE49-F238E27FC236}">
                <a16:creationId xmlns:a16="http://schemas.microsoft.com/office/drawing/2014/main" id="{674AAEC0-A500-2713-AB85-01C382625943}"/>
              </a:ext>
            </a:extLst>
          </p:cNvPr>
          <p:cNvSpPr/>
          <p:nvPr/>
        </p:nvSpPr>
        <p:spPr>
          <a:xfrm>
            <a:off x="3884114" y="2597398"/>
            <a:ext cx="114300" cy="706120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B0A348B0-9E88-32B8-F757-A3E2C9EC0495}"/>
              </a:ext>
            </a:extLst>
          </p:cNvPr>
          <p:cNvSpPr txBox="1"/>
          <p:nvPr/>
        </p:nvSpPr>
        <p:spPr>
          <a:xfrm>
            <a:off x="4138082" y="2765792"/>
            <a:ext cx="675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预设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F0F20490-9978-2DF8-B5A2-1E93A2CBA155}"/>
                  </a:ext>
                </a:extLst>
              </p:cNvPr>
              <p:cNvSpPr txBox="1"/>
              <p:nvPr/>
            </p:nvSpPr>
            <p:spPr>
              <a:xfrm>
                <a:off x="2204964" y="4910467"/>
                <a:ext cx="5350888" cy="7791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𝑑𝑖𝑓</m:t>
                          </m:r>
                        </m:sup>
                      </m:sSub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  <m:e>
                          <m:sSubSup>
                            <m:sSub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bSup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𝑑𝑖𝑓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b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bSup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𝑑𝑖𝑓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b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𝑑𝑝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bSup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𝑑𝑖𝑓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𝑑𝑝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altLang="zh-CN" b="0" dirty="0"/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F0F20490-9978-2DF8-B5A2-1E93A2CBA1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4964" y="4910467"/>
                <a:ext cx="5350888" cy="77912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02B00B13-DFF5-0489-B183-FACE90460760}"/>
                  </a:ext>
                </a:extLst>
              </p:cNvPr>
              <p:cNvSpPr txBox="1"/>
              <p:nvPr/>
            </p:nvSpPr>
            <p:spPr>
              <a:xfrm>
                <a:off x="5740609" y="2529720"/>
                <a:ext cx="2959815" cy="120969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p>
                  </m:oMath>
                </a14:m>
                <a:r>
                  <a:rPr lang="zh-CN" altLang="en-US" dirty="0"/>
                  <a:t> 为各节点作为源、目标节点时的 </a:t>
                </a:r>
                <a:r>
                  <a:rPr lang="en-US" altLang="zh-CN" dirty="0">
                    <a:solidFill>
                      <a:schemeClr val="accent5">
                        <a:lumMod val="75000"/>
                      </a:schemeClr>
                    </a:solidFill>
                  </a:rPr>
                  <a:t>embedding</a:t>
                </a:r>
                <a:r>
                  <a:rPr lang="zh-CN" altLang="en-US" dirty="0"/>
                  <a:t>，随机生成，供反向传播修改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02B00B13-DFF5-0489-B183-FACE904607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0609" y="2529720"/>
                <a:ext cx="2959815" cy="1209690"/>
              </a:xfrm>
              <a:prstGeom prst="rect">
                <a:avLst/>
              </a:prstGeom>
              <a:blipFill>
                <a:blip r:embed="rId9"/>
                <a:stretch>
                  <a:fillRect l="-4948" r="-11753" b="-1060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文本框 18">
            <a:extLst>
              <a:ext uri="{FF2B5EF4-FFF2-40B4-BE49-F238E27FC236}">
                <a16:creationId xmlns:a16="http://schemas.microsoft.com/office/drawing/2014/main" id="{1772C6DF-E7F6-87AF-884B-14D6D8B13C67}"/>
              </a:ext>
            </a:extLst>
          </p:cNvPr>
          <p:cNvSpPr txBox="1"/>
          <p:nvPr/>
        </p:nvSpPr>
        <p:spPr>
          <a:xfrm>
            <a:off x="1378094" y="4053391"/>
            <a:ext cx="59605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solidFill>
                  <a:schemeClr val="accent5">
                    <a:lumMod val="75000"/>
                  </a:schemeClr>
                </a:solidFill>
                <a:effectLst/>
                <a:latin typeface="-apple-system"/>
              </a:rPr>
              <a:t>自适应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矩阵，学习人为设置转移矩阵的遗漏部分</a:t>
            </a:r>
            <a:endParaRPr lang="zh-CN" alt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E2B0A69B-95E0-7262-B6AA-1CBAFE43E4B3}"/>
              </a:ext>
            </a:extLst>
          </p:cNvPr>
          <p:cNvSpPr txBox="1"/>
          <p:nvPr/>
        </p:nvSpPr>
        <p:spPr>
          <a:xfrm>
            <a:off x="788145" y="5115363"/>
            <a:ext cx="1612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静态图卷积：</a:t>
            </a:r>
          </a:p>
        </p:txBody>
      </p:sp>
    </p:spTree>
    <p:extLst>
      <p:ext uri="{BB962C8B-B14F-4D97-AF65-F5344CB8AC3E}">
        <p14:creationId xmlns:p14="http://schemas.microsoft.com/office/powerpoint/2010/main" val="34953807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D4FCF9E5-280B-1E25-CB7E-19D7226E2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5E12F-523A-4D75-95A2-779F57F5D9E2}" type="slidenum">
              <a:rPr lang="zh-CN" altLang="en-US" smtClean="0"/>
              <a:t>13</a:t>
            </a:fld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DB3557A-88FC-7100-4BB5-15D57F275BF3}"/>
              </a:ext>
            </a:extLst>
          </p:cNvPr>
          <p:cNvSpPr txBox="1"/>
          <p:nvPr/>
        </p:nvSpPr>
        <p:spPr>
          <a:xfrm>
            <a:off x="428280" y="199434"/>
            <a:ext cx="66953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en-US" sz="2800" b="1" spc="200" dirty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模型结构：动态图学习</a:t>
            </a:r>
            <a:endParaRPr lang="en-US" altLang="zh-CN" sz="2800" b="1" spc="200" dirty="0">
              <a:solidFill>
                <a:schemeClr val="bg1"/>
              </a:solidFill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7A4D3AA-0846-EBD3-BA21-0018BDEE2BFE}"/>
              </a:ext>
            </a:extLst>
          </p:cNvPr>
          <p:cNvSpPr txBox="1"/>
          <p:nvPr/>
        </p:nvSpPr>
        <p:spPr>
          <a:xfrm>
            <a:off x="460335" y="1088578"/>
            <a:ext cx="2525050" cy="504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Wingdings" panose="05000000000000000000" charset="0"/>
              <a:buChar char="n"/>
            </a:pPr>
            <a:r>
              <a:rPr lang="zh-CN" altLang="en-US" sz="2000" b="1" dirty="0">
                <a:sym typeface="+mn-ea"/>
              </a:rPr>
              <a:t>动态转移矩阵学习</a:t>
            </a:r>
            <a:endParaRPr lang="en-US" altLang="zh-CN" sz="2000" b="1" dirty="0">
              <a:sym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CF90DA38-AD5B-EB10-EC82-5E1812ECF151}"/>
                  </a:ext>
                </a:extLst>
              </p:cNvPr>
              <p:cNvSpPr txBox="1"/>
              <p:nvPr/>
            </p:nvSpPr>
            <p:spPr>
              <a:xfrm>
                <a:off x="536535" y="1734261"/>
                <a:ext cx="4572000" cy="46185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→</m:t>
                      </m:r>
                      <m:sSubSup>
                        <m:sSub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</m:sup>
                      </m:sSub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sSub>
                            <m:sSubPr>
                              <m:ctrlPr>
                                <a:rPr lang="en-US" altLang="zh-CN" b="0" i="1" smtClean="0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𝑔𝑎𝑝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CF90DA38-AD5B-EB10-EC82-5E1812ECF1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535" y="1734261"/>
                <a:ext cx="4572000" cy="461858"/>
              </a:xfrm>
              <a:prstGeom prst="rect">
                <a:avLst/>
              </a:prstGeom>
              <a:blipFill>
                <a:blip r:embed="rId3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0CADB949-91D8-8DA8-ADA5-AAD80A111B65}"/>
                  </a:ext>
                </a:extLst>
              </p:cNvPr>
              <p:cNvSpPr txBox="1"/>
              <p:nvPr/>
            </p:nvSpPr>
            <p:spPr>
              <a:xfrm>
                <a:off x="536535" y="2291060"/>
                <a:ext cx="4572000" cy="4371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→</m:t>
                      </m:r>
                      <m:sSubSup>
                        <m:sSub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</m:sup>
                      </m:sSub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sSub>
                            <m:sSubPr>
                              <m:ctrlPr>
                                <a:rPr lang="en-US" altLang="zh-CN" b="0" i="1" smtClean="0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𝑔𝑎𝑝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0CADB949-91D8-8DA8-ADA5-AAD80A111B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535" y="2291060"/>
                <a:ext cx="4572000" cy="437107"/>
              </a:xfrm>
              <a:prstGeom prst="rect">
                <a:avLst/>
              </a:prstGeom>
              <a:blipFill>
                <a:blip r:embed="rId4"/>
                <a:stretch>
                  <a:fillRect b="-55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86CD237D-B0C4-0138-3A41-480C6C1A0E27}"/>
                  </a:ext>
                </a:extLst>
              </p:cNvPr>
              <p:cNvSpPr txBox="1"/>
              <p:nvPr/>
            </p:nvSpPr>
            <p:spPr>
              <a:xfrm>
                <a:off x="692150" y="3067591"/>
                <a:ext cx="4353821" cy="2802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𝐷</m:t>
                      </m:r>
                      <m:sSubSup>
                        <m:sSub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sup>
                      </m:sSub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𝐶𝑜𝑛𝑐𝑎𝑡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𝐹𝐶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Sup>
                            <m:sSub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sup>
                          </m:sSub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Sup>
                            <m:sSub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sup>
                          </m:sSub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sup>
                          </m:sSup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86CD237D-B0C4-0138-3A41-480C6C1A0E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150" y="3067591"/>
                <a:ext cx="4353821" cy="280270"/>
              </a:xfrm>
              <a:prstGeom prst="rect">
                <a:avLst/>
              </a:prstGeom>
              <a:blipFill>
                <a:blip r:embed="rId5"/>
                <a:stretch>
                  <a:fillRect l="-840" t="-2174" b="-173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BE6270BC-86F7-4D20-C250-2DC2B0E0EA2E}"/>
                  </a:ext>
                </a:extLst>
              </p:cNvPr>
              <p:cNvSpPr txBox="1"/>
              <p:nvPr/>
            </p:nvSpPr>
            <p:spPr>
              <a:xfrm>
                <a:off x="724017" y="3709502"/>
                <a:ext cx="4290085" cy="2860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𝐷</m:t>
                    </m:r>
                    <m:sSubSup>
                      <m:sSub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b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𝐶𝑜𝑛𝑐𝑎𝑡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𝐹𝐶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 </m:t>
                    </m:r>
                    <m:sSubSup>
                      <m:sSub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T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b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 </m:t>
                    </m:r>
                    <m:sSubSup>
                      <m:sSub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sup>
                    </m:sSub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p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BE6270BC-86F7-4D20-C250-2DC2B0E0EA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017" y="3709502"/>
                <a:ext cx="4290085" cy="286040"/>
              </a:xfrm>
              <a:prstGeom prst="rect">
                <a:avLst/>
              </a:prstGeom>
              <a:blipFill>
                <a:blip r:embed="rId6"/>
                <a:stretch>
                  <a:fillRect l="-1989" t="-4348" r="-142" b="-391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E4003C2D-AEBF-1732-6771-B2111BE2BBAB}"/>
                  </a:ext>
                </a:extLst>
              </p:cNvPr>
              <p:cNvSpPr txBox="1"/>
              <p:nvPr/>
            </p:nvSpPr>
            <p:spPr>
              <a:xfrm>
                <a:off x="692150" y="4376568"/>
                <a:ext cx="4658711" cy="6093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</m:sup>
                      </m:sSub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⊙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𝑆𝑜𝑓𝑡𝑚𝑎𝑥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(</m:t>
                      </m:r>
                      <m:f>
                        <m:f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sSubSup>
                                <m:sSub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sup>
                              </m:sSub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sup>
                              </m:sSup>
                            </m:e>
                          </m:d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sSubSup>
                                    <m:sSubSup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  <m:sup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sup>
                                  </m:sSub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sSup>
                                    <m:sSup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p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</m:rad>
                        </m:den>
                      </m:f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b="1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E4003C2D-AEBF-1732-6771-B2111BE2BB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150" y="4376568"/>
                <a:ext cx="4658711" cy="60939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58F9E79D-82E2-9FCA-2F62-1F862A49FE99}"/>
                  </a:ext>
                </a:extLst>
              </p:cNvPr>
              <p:cNvSpPr txBox="1"/>
              <p:nvPr/>
            </p:nvSpPr>
            <p:spPr>
              <a:xfrm>
                <a:off x="692150" y="5128521"/>
                <a:ext cx="4748608" cy="6911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</m:sup>
                      </m:sSub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⊙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𝑆𝑜𝑓𝑡𝑚𝑎𝑥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(</m:t>
                      </m:r>
                      <m:f>
                        <m:f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sSubSup>
                                <m:sSub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b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sup>
                              </m:sSup>
                            </m:e>
                          </m:d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sSubSup>
                                    <m:sSubSup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  <m:sup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p>
                                  </m:sSub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sSup>
                                    <m:sSup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p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</m:rad>
                        </m:den>
                      </m:f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b="1" dirty="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58F9E79D-82E2-9FCA-2F62-1F862A49FE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150" y="5128521"/>
                <a:ext cx="4748608" cy="69115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右大括号 12">
            <a:extLst>
              <a:ext uri="{FF2B5EF4-FFF2-40B4-BE49-F238E27FC236}">
                <a16:creationId xmlns:a16="http://schemas.microsoft.com/office/drawing/2014/main" id="{CBB59BBD-F1BC-B933-6C3C-6838E16D7B49}"/>
              </a:ext>
            </a:extLst>
          </p:cNvPr>
          <p:cNvSpPr/>
          <p:nvPr/>
        </p:nvSpPr>
        <p:spPr>
          <a:xfrm>
            <a:off x="5288280" y="1868370"/>
            <a:ext cx="114300" cy="706120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05E28D6F-495E-6789-562F-031D785B9781}"/>
              </a:ext>
            </a:extLst>
          </p:cNvPr>
          <p:cNvSpPr txBox="1"/>
          <p:nvPr/>
        </p:nvSpPr>
        <p:spPr>
          <a:xfrm>
            <a:off x="5732857" y="1928159"/>
            <a:ext cx="30543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每 </a:t>
            </a:r>
            <a:r>
              <a:rPr lang="en-US" altLang="zh-CN" dirty="0"/>
              <a:t>gap </a:t>
            </a:r>
            <a:r>
              <a:rPr lang="zh-CN" altLang="en-US" dirty="0"/>
              <a:t>个时间片区域间转移矩阵发生一次变化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4BAD65D1-3881-4B0B-7BF1-8B5291842E07}"/>
              </a:ext>
            </a:extLst>
          </p:cNvPr>
          <p:cNvSpPr txBox="1"/>
          <p:nvPr/>
        </p:nvSpPr>
        <p:spPr>
          <a:xfrm>
            <a:off x="5802630" y="3023060"/>
            <a:ext cx="2896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作为源节点在 </a:t>
            </a:r>
            <a:r>
              <a:rPr lang="en-US" altLang="zh-CN" dirty="0"/>
              <a:t>t </a:t>
            </a:r>
            <a:r>
              <a:rPr lang="zh-CN" altLang="en-US" dirty="0"/>
              <a:t>时刻特征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D996443D-B176-06D1-A7FA-45539C946E33}"/>
              </a:ext>
            </a:extLst>
          </p:cNvPr>
          <p:cNvSpPr txBox="1"/>
          <p:nvPr/>
        </p:nvSpPr>
        <p:spPr>
          <a:xfrm>
            <a:off x="5802630" y="3673281"/>
            <a:ext cx="2896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作为目标节点在 </a:t>
            </a:r>
            <a:r>
              <a:rPr lang="en-US" altLang="zh-CN" dirty="0"/>
              <a:t>t </a:t>
            </a:r>
            <a:r>
              <a:rPr lang="zh-CN" altLang="en-US" dirty="0"/>
              <a:t>时刻特征</a:t>
            </a:r>
          </a:p>
        </p:txBody>
      </p:sp>
      <p:sp>
        <p:nvSpPr>
          <p:cNvPr id="17" name="右大括号 16">
            <a:extLst>
              <a:ext uri="{FF2B5EF4-FFF2-40B4-BE49-F238E27FC236}">
                <a16:creationId xmlns:a16="http://schemas.microsoft.com/office/drawing/2014/main" id="{7AA3DE77-149D-CA60-DADF-04B28C706D98}"/>
              </a:ext>
            </a:extLst>
          </p:cNvPr>
          <p:cNvSpPr/>
          <p:nvPr/>
        </p:nvSpPr>
        <p:spPr>
          <a:xfrm>
            <a:off x="5699914" y="4762842"/>
            <a:ext cx="114300" cy="706120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1F928F24-2D08-9ADD-93F4-B2F32F63E3FA}"/>
              </a:ext>
            </a:extLst>
          </p:cNvPr>
          <p:cNvSpPr txBox="1"/>
          <p:nvPr/>
        </p:nvSpPr>
        <p:spPr>
          <a:xfrm>
            <a:off x="6006068" y="4931236"/>
            <a:ext cx="2711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 ~ t + gap </a:t>
            </a:r>
            <a:r>
              <a:rPr lang="zh-CN" altLang="en-US" dirty="0"/>
              <a:t>时刻转移矩阵</a:t>
            </a:r>
          </a:p>
        </p:txBody>
      </p:sp>
    </p:spTree>
    <p:extLst>
      <p:ext uri="{BB962C8B-B14F-4D97-AF65-F5344CB8AC3E}">
        <p14:creationId xmlns:p14="http://schemas.microsoft.com/office/powerpoint/2010/main" val="42843213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C0914BBA-5632-5D32-AA3C-2B880CA92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5E12F-523A-4D75-95A2-779F57F5D9E2}" type="slidenum">
              <a:rPr lang="zh-CN" altLang="en-US" smtClean="0"/>
              <a:t>14</a:t>
            </a:fld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B1AC9EF-EF7F-4FAF-3FC2-C5FD4278AE17}"/>
              </a:ext>
            </a:extLst>
          </p:cNvPr>
          <p:cNvSpPr txBox="1"/>
          <p:nvPr/>
        </p:nvSpPr>
        <p:spPr>
          <a:xfrm>
            <a:off x="428280" y="199434"/>
            <a:ext cx="66953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en-US" sz="2800" b="1" spc="200" dirty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模型结构：特征提取</a:t>
            </a:r>
            <a:endParaRPr lang="en-US" altLang="zh-CN" sz="2800" b="1" spc="200" dirty="0">
              <a:solidFill>
                <a:schemeClr val="bg1"/>
              </a:solidFill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3DACAD6-D546-F4C4-4760-E7F842EC74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9350" y="3293043"/>
            <a:ext cx="4012376" cy="303411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95250A27-B75D-D8FB-A8BD-1253478E8FCA}"/>
                  </a:ext>
                </a:extLst>
              </p:cNvPr>
              <p:cNvSpPr txBox="1"/>
              <p:nvPr/>
            </p:nvSpPr>
            <p:spPr>
              <a:xfrm>
                <a:off x="609600" y="3735482"/>
                <a:ext cx="3962400" cy="81862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𝑖𝑛h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𝐴𝑡𝑡𝑒𝑛𝑡𝑖𝑜𝑛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𝐺𝑅𝑈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altLang="zh-CN" b="0" dirty="0"/>
              </a:p>
              <a:p>
                <a:pPr>
                  <a:lnSpc>
                    <a:spcPct val="150000"/>
                  </a:lnSpc>
                </a:pPr>
                <a:r>
                  <a:rPr lang="en-US" altLang="zh-CN" b="0" dirty="0"/>
                  <a:t>                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=[</m:t>
                    </m:r>
                    <m:sSubSup>
                      <m:sSub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𝑖𝑛h</m:t>
                        </m:r>
                      </m:sup>
                    </m:sSub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𝑖𝑛h</m:t>
                        </m:r>
                      </m:sup>
                    </m:sSub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·</m:t>
                    </m:r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·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·</m:t>
                    </m:r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·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·</m:t>
                    </m:r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·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𝑖𝑛h</m:t>
                        </m:r>
                      </m:sup>
                    </m:sSub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95250A27-B75D-D8FB-A8BD-1253478E8F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3735482"/>
                <a:ext cx="3962400" cy="818622"/>
              </a:xfrm>
              <a:prstGeom prst="rect">
                <a:avLst/>
              </a:prstGeom>
              <a:blipFill>
                <a:blip r:embed="rId4"/>
                <a:stretch>
                  <a:fillRect r="-923" b="-1194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2112BE52-D683-8ACD-557B-70717D69FBFE}"/>
                  </a:ext>
                </a:extLst>
              </p:cNvPr>
              <p:cNvSpPr txBox="1"/>
              <p:nvPr/>
            </p:nvSpPr>
            <p:spPr>
              <a:xfrm>
                <a:off x="938061" y="4810099"/>
                <a:ext cx="3162212" cy="3332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𝑖𝑛h</m:t>
                          </m:r>
                        </m:sup>
                      </m:sSub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𝑎𝑢𝑡𝑜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𝑟𝑒𝑔𝑟𝑒𝑠𝑠𝑖𝑜𝑛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𝑖𝑛h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b="0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2112BE52-D683-8ACD-557B-70717D69FB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061" y="4810099"/>
                <a:ext cx="3162212" cy="333233"/>
              </a:xfrm>
              <a:prstGeom prst="rect">
                <a:avLst/>
              </a:prstGeom>
              <a:blipFill>
                <a:blip r:embed="rId5"/>
                <a:stretch>
                  <a:fillRect l="-1349" r="-2312" b="-254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本框 11">
            <a:extLst>
              <a:ext uri="{FF2B5EF4-FFF2-40B4-BE49-F238E27FC236}">
                <a16:creationId xmlns:a16="http://schemas.microsoft.com/office/drawing/2014/main" id="{CCB2ACD8-C119-4191-7527-19EAAF44266C}"/>
              </a:ext>
            </a:extLst>
          </p:cNvPr>
          <p:cNvSpPr txBox="1"/>
          <p:nvPr/>
        </p:nvSpPr>
        <p:spPr>
          <a:xfrm>
            <a:off x="423196" y="2939234"/>
            <a:ext cx="2012089" cy="504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Wingdings" panose="05000000000000000000" charset="0"/>
              <a:buChar char="n"/>
            </a:pPr>
            <a:r>
              <a:rPr lang="zh-CN" altLang="en-US" sz="2000" b="1" dirty="0">
                <a:sym typeface="+mn-ea"/>
              </a:rPr>
              <a:t>时序特征提取</a:t>
            </a:r>
            <a:endParaRPr lang="en-US" altLang="zh-CN" sz="2000" b="1" dirty="0">
              <a:sym typeface="+mn-ea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ADF29B64-3E3A-262A-CB01-056913FD506C}"/>
              </a:ext>
            </a:extLst>
          </p:cNvPr>
          <p:cNvSpPr txBox="1"/>
          <p:nvPr/>
        </p:nvSpPr>
        <p:spPr>
          <a:xfrm>
            <a:off x="428280" y="1014020"/>
            <a:ext cx="2268570" cy="504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Wingdings" panose="05000000000000000000" charset="0"/>
              <a:buChar char="n"/>
            </a:pPr>
            <a:r>
              <a:rPr lang="zh-CN" altLang="en-US" sz="2000" b="1" dirty="0">
                <a:sym typeface="+mn-ea"/>
              </a:rPr>
              <a:t>动态图特征提取</a:t>
            </a:r>
            <a:endParaRPr lang="en-US" altLang="zh-CN" sz="2000" b="1" dirty="0">
              <a:sym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17755473-ADBB-4347-284E-6D23499725D1}"/>
                  </a:ext>
                </a:extLst>
              </p:cNvPr>
              <p:cNvSpPr txBox="1"/>
              <p:nvPr/>
            </p:nvSpPr>
            <p:spPr>
              <a:xfrm>
                <a:off x="854179" y="1878715"/>
                <a:ext cx="5707460" cy="7791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𝑑𝑖𝑓</m:t>
                          </m:r>
                        </m:sup>
                      </m:sSub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  <m:e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Sup>
                                <m:sSubSup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sub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dy</m:t>
                                  </m:r>
                                </m:sup>
                              </m:sSubSup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𝑑𝑖𝑓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b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Sup>
                                <m:sSub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𝑑𝑦</m:t>
                                  </m:r>
                                </m:sup>
                              </m:sSubSup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𝑑𝑖𝑓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b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𝑑𝑝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bSup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𝑑𝑖𝑓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𝑑𝑝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altLang="zh-CN" b="0" dirty="0"/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17755473-ADBB-4347-284E-6D23499725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179" y="1878715"/>
                <a:ext cx="5707460" cy="77912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545312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C0914BBA-5632-5D32-AA3C-2B880CA92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5E12F-523A-4D75-95A2-779F57F5D9E2}" type="slidenum">
              <a:rPr lang="zh-CN" altLang="en-US" smtClean="0"/>
              <a:t>15</a:t>
            </a:fld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B1AC9EF-EF7F-4FAF-3FC2-C5FD4278AE17}"/>
              </a:ext>
            </a:extLst>
          </p:cNvPr>
          <p:cNvSpPr txBox="1"/>
          <p:nvPr/>
        </p:nvSpPr>
        <p:spPr>
          <a:xfrm>
            <a:off x="428280" y="199434"/>
            <a:ext cx="66953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en-US" sz="2800" b="1" spc="200" dirty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模型结构：预测</a:t>
            </a:r>
            <a:endParaRPr lang="en-US" altLang="zh-CN" sz="2800" b="1" spc="200" dirty="0">
              <a:solidFill>
                <a:schemeClr val="bg1"/>
              </a:solidFill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13CD7455-1925-208D-A7A2-585C25DF6294}"/>
                  </a:ext>
                </a:extLst>
              </p:cNvPr>
              <p:cNvSpPr txBox="1"/>
              <p:nvPr/>
            </p:nvSpPr>
            <p:spPr>
              <a:xfrm>
                <a:off x="1174748" y="1570808"/>
                <a:ext cx="7312708" cy="15723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b="0" dirty="0"/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𝑑𝑖𝑓</m:t>
                        </m:r>
                      </m:sup>
                    </m:sSub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𝑖𝑛h</m:t>
                        </m:r>
                      </m:sup>
                    </m:sSubSup>
                  </m:oMath>
                </a14:m>
                <a:endParaRPr lang="en-US" altLang="zh-CN" b="0" dirty="0"/>
              </a:p>
              <a:p>
                <a:pPr>
                  <a:lnSpc>
                    <a:spcPct val="150000"/>
                  </a:lnSpc>
                </a:pPr>
                <a:r>
                  <a:rPr lang="en-US" altLang="zh-CN" b="0" dirty="0"/>
                  <a:t>    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zh-CN" alt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sSubSup>
                          <m:sSub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𝑑𝑖𝑓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bSup>
                      </m:e>
                    </m:nary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nary>
                      <m:naryPr>
                        <m:chr m:val="∑"/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sSubSup>
                          <m:sSub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𝑖𝑛𝑓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bSup>
                      </m:e>
                    </m:nary>
                  </m:oMath>
                </a14:m>
                <a:endParaRPr lang="en-US" altLang="zh-CN" dirty="0"/>
              </a:p>
              <a:p>
                <a:pPr>
                  <a:lnSpc>
                    <a:spcPct val="150000"/>
                  </a:lnSpc>
                </a:pPr>
                <a:r>
                  <a:rPr lang="en-US" altLang="zh-CN" dirty="0"/>
                  <a:t>    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[</m:t>
                    </m:r>
                    <m:nary>
                      <m:naryPr>
                        <m:chr m:val="∑"/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sSubSup>
                          <m:sSub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𝑑𝑖𝑓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b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𝑖𝑛𝑓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b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  </m:t>
                    </m:r>
                    <m:nary>
                      <m:naryPr>
                        <m:chr m:val="∑"/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sSubSup>
                          <m:sSub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+2</m:t>
                            </m:r>
                          </m:sub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𝑑𝑖𝑓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b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+2</m:t>
                            </m:r>
                          </m:sub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𝑖𝑛𝑓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b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·</m:t>
                    </m:r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·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·</m:t>
                    </m:r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·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·</m:t>
                    </m:r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·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nary>
                      <m:naryPr>
                        <m:chr m:val="∑"/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sSubSup>
                          <m:sSub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𝑑𝑖𝑓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b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𝑖𝑛𝑓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b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13CD7455-1925-208D-A7A2-585C25DF62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4748" y="1570808"/>
                <a:ext cx="7312708" cy="1572354"/>
              </a:xfrm>
              <a:prstGeom prst="rect">
                <a:avLst/>
              </a:prstGeom>
              <a:blipFill>
                <a:blip r:embed="rId3"/>
                <a:stretch>
                  <a:fillRect l="-417" r="-667" b="-449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112360CF-9F43-7AE7-3DAB-EB4C82FD7F4F}"/>
                  </a:ext>
                </a:extLst>
              </p:cNvPr>
              <p:cNvSpPr txBox="1"/>
              <p:nvPr/>
            </p:nvSpPr>
            <p:spPr>
              <a:xfrm>
                <a:off x="1174748" y="3439575"/>
                <a:ext cx="4845494" cy="2847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+2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·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·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·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·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·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·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]=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𝐹𝐶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𝑅𝑒𝑙𝑢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𝐹𝐶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)))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112360CF-9F43-7AE7-3DAB-EB4C82FD7F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4748" y="3439575"/>
                <a:ext cx="4845494" cy="284758"/>
              </a:xfrm>
              <a:prstGeom prst="rect">
                <a:avLst/>
              </a:prstGeom>
              <a:blipFill>
                <a:blip r:embed="rId4"/>
                <a:stretch>
                  <a:fillRect l="-1132" t="-17021" r="-1635" b="-3829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框 6">
            <a:extLst>
              <a:ext uri="{FF2B5EF4-FFF2-40B4-BE49-F238E27FC236}">
                <a16:creationId xmlns:a16="http://schemas.microsoft.com/office/drawing/2014/main" id="{13095A19-9D44-7698-FFDD-C330F6AAFD1E}"/>
              </a:ext>
            </a:extLst>
          </p:cNvPr>
          <p:cNvSpPr txBox="1"/>
          <p:nvPr/>
        </p:nvSpPr>
        <p:spPr>
          <a:xfrm>
            <a:off x="503132" y="4020746"/>
            <a:ext cx="1499128" cy="504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Wingdings" panose="05000000000000000000" charset="0"/>
              <a:buChar char="n"/>
            </a:pPr>
            <a:r>
              <a:rPr lang="zh-CN" altLang="en-US" sz="2000" b="1" dirty="0">
                <a:sym typeface="+mn-ea"/>
              </a:rPr>
              <a:t>损失函数</a:t>
            </a:r>
            <a:endParaRPr lang="en-US" altLang="zh-CN" sz="2000" b="1" dirty="0">
              <a:sym typeface="+mn-ea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C382CB9-E572-C545-E030-0BB9A93D1765}"/>
              </a:ext>
            </a:extLst>
          </p:cNvPr>
          <p:cNvSpPr txBox="1"/>
          <p:nvPr/>
        </p:nvSpPr>
        <p:spPr>
          <a:xfrm>
            <a:off x="503132" y="1065926"/>
            <a:ext cx="986167" cy="504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Wingdings" panose="05000000000000000000" charset="0"/>
              <a:buChar char="n"/>
            </a:pPr>
            <a:r>
              <a:rPr lang="zh-CN" altLang="en-US" sz="2000" b="1" dirty="0">
                <a:sym typeface="+mn-ea"/>
              </a:rPr>
              <a:t>预测</a:t>
            </a:r>
            <a:endParaRPr lang="en-US" altLang="zh-CN" sz="2000" b="1" dirty="0">
              <a:sym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A9599A84-47EA-3409-4F3F-E14C5016A455}"/>
                  </a:ext>
                </a:extLst>
              </p:cNvPr>
              <p:cNvSpPr txBox="1"/>
              <p:nvPr/>
            </p:nvSpPr>
            <p:spPr>
              <a:xfrm>
                <a:off x="1102213" y="4822041"/>
                <a:ext cx="4462953" cy="8345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nary>
                                <m:naryPr>
                                  <m:chr m:val="∑"/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sup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</m:e>
                              </m:nary>
                            </m:e>
                          </m:nary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A9599A84-47EA-3409-4F3F-E14C5016A4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2213" y="4822041"/>
                <a:ext cx="4462953" cy="8345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34103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D4FCF9E5-280B-1E25-CB7E-19D7226E2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5E12F-523A-4D75-95A2-779F57F5D9E2}" type="slidenum">
              <a:rPr lang="zh-CN" altLang="en-US" smtClean="0"/>
              <a:t>16</a:t>
            </a:fld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E8B9E89-F296-84D5-CBE8-4BC0F5AAD386}"/>
              </a:ext>
            </a:extLst>
          </p:cNvPr>
          <p:cNvSpPr txBox="1"/>
          <p:nvPr/>
        </p:nvSpPr>
        <p:spPr>
          <a:xfrm>
            <a:off x="428280" y="199434"/>
            <a:ext cx="66953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en-US" sz="2800" b="1" spc="200" dirty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实验结果</a:t>
            </a:r>
            <a:endParaRPr lang="en-US" altLang="zh-CN" sz="2800" b="1" spc="200" dirty="0">
              <a:solidFill>
                <a:schemeClr val="bg1"/>
              </a:solidFill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E5E0467-5550-B315-51E9-0F3EBAE669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7786" y="1640340"/>
            <a:ext cx="6388428" cy="1886047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0624EDD9-5995-AD49-80F3-DDD78603E750}"/>
              </a:ext>
            </a:extLst>
          </p:cNvPr>
          <p:cNvSpPr txBox="1"/>
          <p:nvPr/>
        </p:nvSpPr>
        <p:spPr>
          <a:xfrm>
            <a:off x="548434" y="979056"/>
            <a:ext cx="1242648" cy="504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Wingdings" panose="05000000000000000000" charset="0"/>
              <a:buChar char="n"/>
            </a:pPr>
            <a:r>
              <a:rPr lang="zh-CN" altLang="en-US" sz="2000" b="1" dirty="0">
                <a:sym typeface="+mn-ea"/>
              </a:rPr>
              <a:t>数据集</a:t>
            </a:r>
            <a:endParaRPr lang="en-US" altLang="zh-CN" sz="2000" b="1" dirty="0">
              <a:sym typeface="+mn-ea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1558527-7B10-DFDA-7D97-FBAC6A517B0B}"/>
              </a:ext>
            </a:extLst>
          </p:cNvPr>
          <p:cNvSpPr txBox="1"/>
          <p:nvPr/>
        </p:nvSpPr>
        <p:spPr>
          <a:xfrm>
            <a:off x="624634" y="3595205"/>
            <a:ext cx="1369286" cy="506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Wingdings" panose="05000000000000000000" charset="0"/>
              <a:buChar char="n"/>
            </a:pPr>
            <a:r>
              <a:rPr lang="en-US" altLang="zh-CN" sz="2000" b="1" dirty="0">
                <a:sym typeface="+mn-ea"/>
              </a:rPr>
              <a:t>Baseline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A1C0D59-CB16-A93C-1C09-FB70AFE05508}"/>
              </a:ext>
            </a:extLst>
          </p:cNvPr>
          <p:cNvSpPr txBox="1"/>
          <p:nvPr/>
        </p:nvSpPr>
        <p:spPr>
          <a:xfrm>
            <a:off x="1054224" y="4657858"/>
            <a:ext cx="10415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HA</a:t>
            </a:r>
          </a:p>
          <a:p>
            <a:r>
              <a:rPr lang="en-US" altLang="zh-CN" dirty="0"/>
              <a:t>VAR</a:t>
            </a:r>
          </a:p>
          <a:p>
            <a:r>
              <a:rPr lang="en-US" altLang="zh-CN" dirty="0"/>
              <a:t>SVR</a:t>
            </a:r>
          </a:p>
          <a:p>
            <a:r>
              <a:rPr lang="en-US" altLang="zh-CN" dirty="0"/>
              <a:t>FC-LSTM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B97FB48-5DD8-F42B-DC78-4392FF8DD559}"/>
              </a:ext>
            </a:extLst>
          </p:cNvPr>
          <p:cNvSpPr txBox="1"/>
          <p:nvPr/>
        </p:nvSpPr>
        <p:spPr>
          <a:xfrm>
            <a:off x="2530239" y="4393494"/>
            <a:ext cx="1041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2018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F707FC9-E55E-0A16-A1A1-556E524A45A0}"/>
              </a:ext>
            </a:extLst>
          </p:cNvPr>
          <p:cNvSpPr txBox="1"/>
          <p:nvPr/>
        </p:nvSpPr>
        <p:spPr>
          <a:xfrm>
            <a:off x="4148080" y="4379549"/>
            <a:ext cx="1242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2019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7F85253-7ECC-5B4F-2E5E-3DB328180160}"/>
              </a:ext>
            </a:extLst>
          </p:cNvPr>
          <p:cNvSpPr txBox="1"/>
          <p:nvPr/>
        </p:nvSpPr>
        <p:spPr>
          <a:xfrm>
            <a:off x="5517983" y="4393494"/>
            <a:ext cx="898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   2020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DB15250-1E6B-BAB7-32D1-EB4318FBAF0C}"/>
              </a:ext>
            </a:extLst>
          </p:cNvPr>
          <p:cNvSpPr txBox="1"/>
          <p:nvPr/>
        </p:nvSpPr>
        <p:spPr>
          <a:xfrm>
            <a:off x="6972132" y="4385193"/>
            <a:ext cx="898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  2021</a:t>
            </a:r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5FA1461C-9563-5FAF-5D79-1BFCC55774DE}"/>
              </a:ext>
            </a:extLst>
          </p:cNvPr>
          <p:cNvCxnSpPr/>
          <p:nvPr/>
        </p:nvCxnSpPr>
        <p:spPr>
          <a:xfrm>
            <a:off x="926956" y="4709160"/>
            <a:ext cx="705499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E246123C-A7B9-5FDA-B16E-B6F9F2958097}"/>
              </a:ext>
            </a:extLst>
          </p:cNvPr>
          <p:cNvCxnSpPr>
            <a:cxnSpLocks/>
          </p:cNvCxnSpPr>
          <p:nvPr/>
        </p:nvCxnSpPr>
        <p:spPr>
          <a:xfrm>
            <a:off x="2292350" y="4411859"/>
            <a:ext cx="0" cy="138268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84228017-9E08-94F1-6E92-31F6AD3F50C4}"/>
              </a:ext>
            </a:extLst>
          </p:cNvPr>
          <p:cNvCxnSpPr>
            <a:cxnSpLocks/>
          </p:cNvCxnSpPr>
          <p:nvPr/>
        </p:nvCxnSpPr>
        <p:spPr>
          <a:xfrm>
            <a:off x="3588577" y="4424668"/>
            <a:ext cx="0" cy="135706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9E916638-E3C0-FE20-8C67-35C252D0E790}"/>
              </a:ext>
            </a:extLst>
          </p:cNvPr>
          <p:cNvCxnSpPr>
            <a:cxnSpLocks/>
          </p:cNvCxnSpPr>
          <p:nvPr/>
        </p:nvCxnSpPr>
        <p:spPr>
          <a:xfrm>
            <a:off x="5321300" y="4423440"/>
            <a:ext cx="0" cy="137611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A305FBE3-F9F8-2B3B-D0EE-09F318C4DB9E}"/>
              </a:ext>
            </a:extLst>
          </p:cNvPr>
          <p:cNvCxnSpPr>
            <a:cxnSpLocks/>
          </p:cNvCxnSpPr>
          <p:nvPr/>
        </p:nvCxnSpPr>
        <p:spPr>
          <a:xfrm>
            <a:off x="6775450" y="4423440"/>
            <a:ext cx="0" cy="137611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5C89D938-DDAF-8AEA-D83A-ED5861CDA20B}"/>
              </a:ext>
            </a:extLst>
          </p:cNvPr>
          <p:cNvCxnSpPr/>
          <p:nvPr/>
        </p:nvCxnSpPr>
        <p:spPr>
          <a:xfrm>
            <a:off x="926956" y="5794546"/>
            <a:ext cx="705499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DC6F5A70-F090-C7E5-E326-0C2307485783}"/>
              </a:ext>
            </a:extLst>
          </p:cNvPr>
          <p:cNvCxnSpPr/>
          <p:nvPr/>
        </p:nvCxnSpPr>
        <p:spPr>
          <a:xfrm>
            <a:off x="926956" y="4411859"/>
            <a:ext cx="705499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98431F72-2F9F-2A7A-EEEA-81B1A2B30477}"/>
              </a:ext>
            </a:extLst>
          </p:cNvPr>
          <p:cNvSpPr txBox="1"/>
          <p:nvPr/>
        </p:nvSpPr>
        <p:spPr>
          <a:xfrm>
            <a:off x="2526162" y="4934856"/>
            <a:ext cx="9842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STGCN</a:t>
            </a:r>
          </a:p>
          <a:p>
            <a:r>
              <a:rPr lang="en-US" altLang="zh-CN" dirty="0"/>
              <a:t>DCRNN</a:t>
            </a:r>
            <a:endParaRPr lang="zh-CN" alt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A75F1B82-F93D-3E45-A2C2-05831D0812DD}"/>
              </a:ext>
            </a:extLst>
          </p:cNvPr>
          <p:cNvSpPr txBox="1"/>
          <p:nvPr/>
        </p:nvSpPr>
        <p:spPr>
          <a:xfrm>
            <a:off x="3657590" y="4894494"/>
            <a:ext cx="177144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Graph </a:t>
            </a:r>
            <a:r>
              <a:rPr lang="en-US" altLang="zh-CN" dirty="0" err="1"/>
              <a:t>WaveNet</a:t>
            </a:r>
            <a:endParaRPr lang="en-US" altLang="zh-CN" dirty="0"/>
          </a:p>
          <a:p>
            <a:r>
              <a:rPr lang="en-US" altLang="zh-CN" dirty="0"/>
              <a:t>       ASTGCN</a:t>
            </a:r>
            <a:endParaRPr lang="zh-CN" altLang="en-US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2DDE52A7-207C-94D6-1D02-0F336DC8A206}"/>
              </a:ext>
            </a:extLst>
          </p:cNvPr>
          <p:cNvSpPr txBox="1"/>
          <p:nvPr/>
        </p:nvSpPr>
        <p:spPr>
          <a:xfrm>
            <a:off x="5414720" y="4804080"/>
            <a:ext cx="117474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/>
              <a:t>STSGCN</a:t>
            </a:r>
          </a:p>
          <a:p>
            <a:pPr algn="ctr"/>
            <a:r>
              <a:rPr lang="en-US" altLang="zh-CN" dirty="0"/>
              <a:t>MTGNN</a:t>
            </a:r>
          </a:p>
          <a:p>
            <a:pPr algn="ctr"/>
            <a:r>
              <a:rPr lang="en-US" altLang="zh-CN" dirty="0"/>
              <a:t>GMAN</a:t>
            </a:r>
            <a:endParaRPr lang="zh-CN" altLang="en-US" dirty="0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248C5141-B93F-FC30-DE6C-DF522BEE5DF5}"/>
              </a:ext>
            </a:extLst>
          </p:cNvPr>
          <p:cNvSpPr txBox="1"/>
          <p:nvPr/>
        </p:nvSpPr>
        <p:spPr>
          <a:xfrm>
            <a:off x="7002055" y="5032993"/>
            <a:ext cx="10415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DGCRN</a:t>
            </a:r>
            <a:endParaRPr lang="zh-CN" altLang="en-US" dirty="0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881012BD-870E-8D71-A070-DAF6ADFEC90A}"/>
              </a:ext>
            </a:extLst>
          </p:cNvPr>
          <p:cNvSpPr txBox="1"/>
          <p:nvPr/>
        </p:nvSpPr>
        <p:spPr>
          <a:xfrm>
            <a:off x="998026" y="4385193"/>
            <a:ext cx="12306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传统方法</a:t>
            </a:r>
          </a:p>
        </p:txBody>
      </p:sp>
    </p:spTree>
    <p:extLst>
      <p:ext uri="{BB962C8B-B14F-4D97-AF65-F5344CB8AC3E}">
        <p14:creationId xmlns:p14="http://schemas.microsoft.com/office/powerpoint/2010/main" val="15803238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D4FCF9E5-280B-1E25-CB7E-19D7226E2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5E12F-523A-4D75-95A2-779F57F5D9E2}" type="slidenum">
              <a:rPr lang="zh-CN" altLang="en-US" smtClean="0"/>
              <a:t>17</a:t>
            </a:fld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D4D5018-0A09-0D4E-E030-8040DD308FE8}"/>
              </a:ext>
            </a:extLst>
          </p:cNvPr>
          <p:cNvSpPr txBox="1"/>
          <p:nvPr/>
        </p:nvSpPr>
        <p:spPr>
          <a:xfrm>
            <a:off x="428280" y="199434"/>
            <a:ext cx="66953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en-US" sz="2800" b="1" spc="200" dirty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实验结果</a:t>
            </a:r>
            <a:endParaRPr lang="en-US" altLang="zh-CN" sz="2800" b="1" spc="200" dirty="0">
              <a:solidFill>
                <a:schemeClr val="bg1"/>
              </a:solidFill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AB6A088-2D14-10A1-6CFC-CD77B2D5BD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060" y="1071685"/>
            <a:ext cx="7309879" cy="5036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0836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0181ED3-6BF2-492E-B9E9-53E7609D1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5E12F-523A-4D75-95A2-779F57F5D9E2}" type="slidenum">
              <a:rPr lang="zh-CN" altLang="en-US" smtClean="0"/>
              <a:t>18</a:t>
            </a:fld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02239FD-122B-753F-3DA0-18F1FA8546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878" y="2194035"/>
            <a:ext cx="4177090" cy="396769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D1B281A-28EA-4663-4F21-FBCE1A3CB0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1369" y="2540024"/>
            <a:ext cx="4177090" cy="370696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0FBD342A-CD99-A8A7-669C-B583D44D878F}"/>
              </a:ext>
            </a:extLst>
          </p:cNvPr>
          <p:cNvSpPr txBox="1"/>
          <p:nvPr/>
        </p:nvSpPr>
        <p:spPr>
          <a:xfrm>
            <a:off x="428280" y="199434"/>
            <a:ext cx="66953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en-US" sz="2800" b="1" spc="200" dirty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实验结果：有效性验证</a:t>
            </a:r>
            <a:endParaRPr lang="en-US" altLang="zh-CN" sz="2800" b="1" spc="200" dirty="0">
              <a:solidFill>
                <a:schemeClr val="bg1"/>
              </a:solidFill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4DB4F1B5-9215-1D11-B1BF-49F2999D6797}"/>
                  </a:ext>
                </a:extLst>
              </p:cNvPr>
              <p:cNvSpPr txBox="1"/>
              <p:nvPr/>
            </p:nvSpPr>
            <p:spPr>
              <a:xfrm>
                <a:off x="4572000" y="1470501"/>
                <a:ext cx="4572000" cy="6596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zh-CN" altLang="en-US" i="1" dirty="0" smtClean="0">
                        <a:latin typeface="Cambria Math" panose="02040503050406030204" pitchFamily="18" charset="0"/>
                      </a:rPr>
                      <m:t>𝑆𝑇𝐺𝑁</m:t>
                    </m:r>
                    <m:sSup>
                      <m:sSup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i="1" dirty="0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zh-CN" altLang="en-US" i="1" dirty="0">
                            <a:latin typeface="Cambria Math" panose="02040503050406030204" pitchFamily="18" charset="0"/>
                          </a:rPr>
                          <m:t>†</m:t>
                        </m:r>
                      </m:sup>
                    </m:sSup>
                    <m:r>
                      <a:rPr lang="zh-CN" altLang="en-US" i="1" dirty="0">
                        <a:latin typeface="Cambria Math" panose="02040503050406030204" pitchFamily="18" charset="0"/>
                      </a:rPr>
                      <m:t>：</m:t>
                    </m:r>
                  </m:oMath>
                </a14:m>
                <a:r>
                  <a:rPr lang="zh-CN" altLang="en-US" dirty="0"/>
                  <a:t>移除动态图学习</a:t>
                </a:r>
                <a:endParaRPr lang="en-US" altLang="zh-CN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zh-CN" altLang="en-US" i="1" dirty="0" smtClean="0">
                        <a:latin typeface="Cambria Math" panose="02040503050406030204" pitchFamily="18" charset="0"/>
                      </a:rPr>
                      <m:t>𝑆𝑇𝐺𝑁</m:t>
                    </m:r>
                    <m:sSup>
                      <m:sSup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i="1" dirty="0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‡</m:t>
                        </m:r>
                      </m:sup>
                    </m:sSup>
                  </m:oMath>
                </a14:m>
                <a:r>
                  <a:rPr lang="zh-CN" altLang="en-US" dirty="0"/>
                  <a:t>：移除动态图学习与解耦框架</a:t>
                </a: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4DB4F1B5-9215-1D11-B1BF-49F2999D67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1470501"/>
                <a:ext cx="4572000" cy="659668"/>
              </a:xfrm>
              <a:prstGeom prst="rect">
                <a:avLst/>
              </a:prstGeom>
              <a:blipFill>
                <a:blip r:embed="rId5"/>
                <a:stretch>
                  <a:fillRect t="-3704" b="-138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本框 7">
            <a:extLst>
              <a:ext uri="{FF2B5EF4-FFF2-40B4-BE49-F238E27FC236}">
                <a16:creationId xmlns:a16="http://schemas.microsoft.com/office/drawing/2014/main" id="{69E7D72C-284D-5FD6-AD1A-7DA6FFD88ADF}"/>
              </a:ext>
            </a:extLst>
          </p:cNvPr>
          <p:cNvSpPr txBox="1"/>
          <p:nvPr/>
        </p:nvSpPr>
        <p:spPr>
          <a:xfrm>
            <a:off x="428280" y="965619"/>
            <a:ext cx="2812886" cy="504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Wingdings" panose="05000000000000000000" charset="0"/>
              <a:buChar char="n"/>
            </a:pPr>
            <a:r>
              <a:rPr lang="zh-CN" altLang="en-US" sz="2000" b="1" dirty="0">
                <a:sym typeface="+mn-ea"/>
              </a:rPr>
              <a:t>解耦框架有效性验证</a:t>
            </a:r>
            <a:endParaRPr lang="en-US" altLang="zh-CN" sz="2000" b="1" dirty="0"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744991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D4FCF9E5-280B-1E25-CB7E-19D7226E2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5E12F-523A-4D75-95A2-779F57F5D9E2}" type="slidenum">
              <a:rPr lang="zh-CN" altLang="en-US" smtClean="0"/>
              <a:t>19</a:t>
            </a:fld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BEFCE56-6BF5-6F7A-846F-9C1DD36751B6}"/>
              </a:ext>
            </a:extLst>
          </p:cNvPr>
          <p:cNvSpPr txBox="1"/>
          <p:nvPr/>
        </p:nvSpPr>
        <p:spPr>
          <a:xfrm>
            <a:off x="428280" y="199434"/>
            <a:ext cx="66953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en-US" sz="2800" b="1" spc="200" dirty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实验结果：效率验证</a:t>
            </a:r>
            <a:endParaRPr lang="en-US" altLang="zh-CN" sz="2800" b="1" spc="200" dirty="0">
              <a:solidFill>
                <a:schemeClr val="bg1"/>
              </a:solidFill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E556144-FC60-E96A-7B68-E11DC5C33A5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73" b="3977"/>
          <a:stretch/>
        </p:blipFill>
        <p:spPr>
          <a:xfrm>
            <a:off x="1062616" y="2558047"/>
            <a:ext cx="7018767" cy="3634767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5DF4CA60-82AD-A83A-2FE1-3025E704B43F}"/>
              </a:ext>
            </a:extLst>
          </p:cNvPr>
          <p:cNvSpPr txBox="1"/>
          <p:nvPr/>
        </p:nvSpPr>
        <p:spPr>
          <a:xfrm>
            <a:off x="428280" y="946501"/>
            <a:ext cx="4175246" cy="504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Wingdings" panose="05000000000000000000" charset="0"/>
              <a:buChar char="n"/>
            </a:pPr>
            <a:r>
              <a:rPr lang="zh-CN" altLang="en-US" sz="2000" b="1" dirty="0">
                <a:sym typeface="+mn-ea"/>
              </a:rPr>
              <a:t>解耦框架与动态图学习效率验证</a:t>
            </a:r>
            <a:endParaRPr lang="en-US" altLang="zh-CN" sz="2000" b="1" dirty="0">
              <a:sym typeface="+mn-ea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D081CCD-E0F4-25C5-53CA-1B1CE207B293}"/>
              </a:ext>
            </a:extLst>
          </p:cNvPr>
          <p:cNvSpPr txBox="1"/>
          <p:nvPr/>
        </p:nvSpPr>
        <p:spPr>
          <a:xfrm>
            <a:off x="577849" y="1536700"/>
            <a:ext cx="3994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GWNet</a:t>
            </a:r>
            <a:r>
              <a:rPr lang="en-US" altLang="zh-CN" dirty="0"/>
              <a:t>:  GCN + TCN + </a:t>
            </a:r>
            <a:r>
              <a:rPr lang="zh-CN" altLang="en-US" dirty="0"/>
              <a:t>静态图结构学习</a:t>
            </a:r>
            <a:endParaRPr lang="en-US" altLang="zh-CN" dirty="0"/>
          </a:p>
          <a:p>
            <a:r>
              <a:rPr lang="en-US" altLang="zh-CN" dirty="0"/>
              <a:t>MTGNN: GCN + TCN + </a:t>
            </a:r>
            <a:r>
              <a:rPr lang="zh-CN" altLang="en-US" dirty="0"/>
              <a:t>静态图结构学习</a:t>
            </a:r>
            <a:endParaRPr lang="en-US" altLang="zh-CN" dirty="0"/>
          </a:p>
          <a:p>
            <a:r>
              <a:rPr lang="en-US" altLang="zh-CN" dirty="0"/>
              <a:t>GMAN:   Attention + Attention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C13070C-A62D-608F-B802-BB3205060A2B}"/>
              </a:ext>
            </a:extLst>
          </p:cNvPr>
          <p:cNvSpPr txBox="1"/>
          <p:nvPr/>
        </p:nvSpPr>
        <p:spPr>
          <a:xfrm>
            <a:off x="4837669" y="1517650"/>
            <a:ext cx="4572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DGCRN:       GCN + RNN + </a:t>
            </a:r>
            <a:r>
              <a:rPr lang="zh-CN" altLang="en-US" dirty="0"/>
              <a:t>动态图学习</a:t>
            </a:r>
            <a:endParaRPr lang="en-US" altLang="zh-CN" dirty="0"/>
          </a:p>
          <a:p>
            <a:r>
              <a:rPr lang="en-US" altLang="zh-CN" dirty="0"/>
              <a:t>D2STGNN:   GCN + TCN + </a:t>
            </a:r>
            <a:r>
              <a:rPr lang="zh-CN" altLang="en-US" dirty="0"/>
              <a:t>动态图学习</a:t>
            </a:r>
            <a:endParaRPr lang="en-US" altLang="zh-CN" dirty="0"/>
          </a:p>
          <a:p>
            <a:r>
              <a:rPr lang="en-US" altLang="zh-CN" dirty="0"/>
              <a:t>D2STGNN+: GCN + TCN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202441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C8946CC-BEC1-48E1-A353-9B1EA5282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5E12F-523A-4D75-95A2-779F57F5D9E2}" type="slidenum">
              <a:rPr lang="zh-CN" altLang="en-US" smtClean="0"/>
              <a:t>2</a:t>
            </a:fld>
            <a:endParaRPr lang="zh-CN" altLang="en-US"/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9EEBFB12-9821-42F4-81F9-02A78EB44F1F}"/>
              </a:ext>
            </a:extLst>
          </p:cNvPr>
          <p:cNvSpPr txBox="1"/>
          <p:nvPr/>
        </p:nvSpPr>
        <p:spPr>
          <a:xfrm>
            <a:off x="428281" y="199434"/>
            <a:ext cx="32592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en-US" sz="2800" b="1" spc="20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提纲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67831C5F-8633-E13C-57B7-C0E4A724CA29}"/>
              </a:ext>
            </a:extLst>
          </p:cNvPr>
          <p:cNvGrpSpPr/>
          <p:nvPr/>
        </p:nvGrpSpPr>
        <p:grpSpPr>
          <a:xfrm>
            <a:off x="2131902" y="1936877"/>
            <a:ext cx="4880196" cy="2984245"/>
            <a:chOff x="2128594" y="1936877"/>
            <a:chExt cx="4880196" cy="2984245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9D77F90B-B214-303C-9ABA-C4485A2BE371}"/>
                </a:ext>
              </a:extLst>
            </p:cNvPr>
            <p:cNvGrpSpPr/>
            <p:nvPr/>
          </p:nvGrpSpPr>
          <p:grpSpPr>
            <a:xfrm>
              <a:off x="2128594" y="1936877"/>
              <a:ext cx="4880195" cy="461665"/>
              <a:chOff x="2318742" y="2198492"/>
              <a:chExt cx="4880195" cy="461665"/>
            </a:xfrm>
          </p:grpSpPr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EEC60C33-EC64-B809-9FB3-46CCC5026AB7}"/>
                  </a:ext>
                </a:extLst>
              </p:cNvPr>
              <p:cNvSpPr txBox="1"/>
              <p:nvPr/>
            </p:nvSpPr>
            <p:spPr>
              <a:xfrm>
                <a:off x="2692422" y="2198492"/>
                <a:ext cx="4132835" cy="461665"/>
              </a:xfrm>
              <a:prstGeom prst="rect">
                <a:avLst/>
              </a:prstGeom>
              <a:noFill/>
              <a:ln w="19050">
                <a:solidFill>
                  <a:srgbClr val="02409A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lvl="0" algn="ctr">
                  <a:defRPr/>
                </a:pPr>
                <a:r>
                  <a:rPr lang="zh-CN" altLang="en-US" sz="24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思源黑体 CN" panose="020B0500000000000000" pitchFamily="34" charset="-122"/>
                    <a:ea typeface="思源黑体 CN" panose="020B0500000000000000" pitchFamily="34" charset="-122"/>
                    <a:cs typeface="+mn-ea"/>
                  </a:rPr>
                  <a:t>研究背景</a:t>
                </a:r>
                <a:endParaRPr lang="en-US" altLang="zh-CN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" panose="020B0500000000000000" pitchFamily="34" charset="-122"/>
                  <a:ea typeface="思源黑体 CN" panose="020B0500000000000000" pitchFamily="34" charset="-122"/>
                  <a:cs typeface="+mn-ea"/>
                </a:endParaRPr>
              </a:p>
            </p:txBody>
          </p:sp>
          <p:grpSp>
            <p:nvGrpSpPr>
              <p:cNvPr id="23" name="Google Shape;863;p65">
                <a:extLst>
                  <a:ext uri="{FF2B5EF4-FFF2-40B4-BE49-F238E27FC236}">
                    <a16:creationId xmlns:a16="http://schemas.microsoft.com/office/drawing/2014/main" id="{6959D9A6-20FA-8476-6397-138EE8FD349E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2318742" y="2339325"/>
                <a:ext cx="190147" cy="180000"/>
                <a:chOff x="4660325" y="1866850"/>
                <a:chExt cx="68350" cy="58100"/>
              </a:xfrm>
            </p:grpSpPr>
            <p:sp>
              <p:nvSpPr>
                <p:cNvPr id="27" name="Google Shape;864;p65">
                  <a:extLst>
                    <a:ext uri="{FF2B5EF4-FFF2-40B4-BE49-F238E27FC236}">
                      <a16:creationId xmlns:a16="http://schemas.microsoft.com/office/drawing/2014/main" id="{131E2251-3276-91F8-6C04-E4058C548FE4}"/>
                    </a:ext>
                  </a:extLst>
                </p:cNvPr>
                <p:cNvSpPr/>
                <p:nvPr/>
              </p:nvSpPr>
              <p:spPr>
                <a:xfrm>
                  <a:off x="4660325" y="1866850"/>
                  <a:ext cx="37700" cy="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8" h="2324" extrusionOk="0">
                      <a:moveTo>
                        <a:pt x="346" y="1"/>
                      </a:moveTo>
                      <a:lnTo>
                        <a:pt x="0" y="354"/>
                      </a:lnTo>
                      <a:lnTo>
                        <a:pt x="815" y="1162"/>
                      </a:lnTo>
                      <a:lnTo>
                        <a:pt x="0" y="1977"/>
                      </a:lnTo>
                      <a:lnTo>
                        <a:pt x="346" y="2323"/>
                      </a:lnTo>
                      <a:lnTo>
                        <a:pt x="1508" y="1162"/>
                      </a:lnTo>
                      <a:lnTo>
                        <a:pt x="346" y="1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rgbClr val="3C3C8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" name="Google Shape;865;p65">
                  <a:extLst>
                    <a:ext uri="{FF2B5EF4-FFF2-40B4-BE49-F238E27FC236}">
                      <a16:creationId xmlns:a16="http://schemas.microsoft.com/office/drawing/2014/main" id="{2AF55BDA-1BDD-8795-4996-0AA9452965D9}"/>
                    </a:ext>
                  </a:extLst>
                </p:cNvPr>
                <p:cNvSpPr/>
                <p:nvPr/>
              </p:nvSpPr>
              <p:spPr>
                <a:xfrm>
                  <a:off x="4690975" y="1866850"/>
                  <a:ext cx="37700" cy="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8" h="2324" extrusionOk="0">
                      <a:moveTo>
                        <a:pt x="346" y="1"/>
                      </a:moveTo>
                      <a:lnTo>
                        <a:pt x="0" y="354"/>
                      </a:lnTo>
                      <a:lnTo>
                        <a:pt x="808" y="1162"/>
                      </a:lnTo>
                      <a:lnTo>
                        <a:pt x="0" y="1977"/>
                      </a:lnTo>
                      <a:lnTo>
                        <a:pt x="346" y="2323"/>
                      </a:lnTo>
                      <a:lnTo>
                        <a:pt x="1508" y="1162"/>
                      </a:lnTo>
                      <a:lnTo>
                        <a:pt x="346" y="1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rgbClr val="3C3C8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4" name="Google Shape;863;p65">
                <a:extLst>
                  <a:ext uri="{FF2B5EF4-FFF2-40B4-BE49-F238E27FC236}">
                    <a16:creationId xmlns:a16="http://schemas.microsoft.com/office/drawing/2014/main" id="{13865F13-CCE0-E6B6-9F5C-9D03F4623D18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 flipH="1">
                <a:off x="7008790" y="2339325"/>
                <a:ext cx="190147" cy="180000"/>
                <a:chOff x="4660325" y="1866850"/>
                <a:chExt cx="68350" cy="58100"/>
              </a:xfrm>
            </p:grpSpPr>
            <p:sp>
              <p:nvSpPr>
                <p:cNvPr id="25" name="Google Shape;864;p65">
                  <a:extLst>
                    <a:ext uri="{FF2B5EF4-FFF2-40B4-BE49-F238E27FC236}">
                      <a16:creationId xmlns:a16="http://schemas.microsoft.com/office/drawing/2014/main" id="{D10257E3-B3DE-BA19-8139-312C71B7658F}"/>
                    </a:ext>
                  </a:extLst>
                </p:cNvPr>
                <p:cNvSpPr/>
                <p:nvPr/>
              </p:nvSpPr>
              <p:spPr>
                <a:xfrm>
                  <a:off x="4660325" y="1866850"/>
                  <a:ext cx="37700" cy="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8" h="2324" extrusionOk="0">
                      <a:moveTo>
                        <a:pt x="346" y="1"/>
                      </a:moveTo>
                      <a:lnTo>
                        <a:pt x="0" y="354"/>
                      </a:lnTo>
                      <a:lnTo>
                        <a:pt x="815" y="1162"/>
                      </a:lnTo>
                      <a:lnTo>
                        <a:pt x="0" y="1977"/>
                      </a:lnTo>
                      <a:lnTo>
                        <a:pt x="346" y="2323"/>
                      </a:lnTo>
                      <a:lnTo>
                        <a:pt x="1508" y="1162"/>
                      </a:lnTo>
                      <a:lnTo>
                        <a:pt x="346" y="1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rgbClr val="3C3C8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" name="Google Shape;865;p65">
                  <a:extLst>
                    <a:ext uri="{FF2B5EF4-FFF2-40B4-BE49-F238E27FC236}">
                      <a16:creationId xmlns:a16="http://schemas.microsoft.com/office/drawing/2014/main" id="{1ABF2B1B-2710-B6EB-F35D-B5F22B7FE334}"/>
                    </a:ext>
                  </a:extLst>
                </p:cNvPr>
                <p:cNvSpPr/>
                <p:nvPr/>
              </p:nvSpPr>
              <p:spPr>
                <a:xfrm>
                  <a:off x="4690975" y="1866850"/>
                  <a:ext cx="37700" cy="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8" h="2324" extrusionOk="0">
                      <a:moveTo>
                        <a:pt x="346" y="1"/>
                      </a:moveTo>
                      <a:lnTo>
                        <a:pt x="0" y="354"/>
                      </a:lnTo>
                      <a:lnTo>
                        <a:pt x="808" y="1162"/>
                      </a:lnTo>
                      <a:lnTo>
                        <a:pt x="0" y="1977"/>
                      </a:lnTo>
                      <a:lnTo>
                        <a:pt x="346" y="2323"/>
                      </a:lnTo>
                      <a:lnTo>
                        <a:pt x="1508" y="1162"/>
                      </a:lnTo>
                      <a:lnTo>
                        <a:pt x="346" y="1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rgbClr val="3C3C8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6AF8F4C5-8BCB-8A62-A70A-83E61218A5EF}"/>
                </a:ext>
              </a:extLst>
            </p:cNvPr>
            <p:cNvGrpSpPr/>
            <p:nvPr/>
          </p:nvGrpSpPr>
          <p:grpSpPr>
            <a:xfrm>
              <a:off x="2128595" y="3198167"/>
              <a:ext cx="4880195" cy="461665"/>
              <a:chOff x="2318742" y="2198492"/>
              <a:chExt cx="4880195" cy="461665"/>
            </a:xfrm>
          </p:grpSpPr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F72D2A05-16FD-C335-493E-17F197799D0B}"/>
                  </a:ext>
                </a:extLst>
              </p:cNvPr>
              <p:cNvSpPr txBox="1"/>
              <p:nvPr/>
            </p:nvSpPr>
            <p:spPr>
              <a:xfrm>
                <a:off x="2692418" y="2198492"/>
                <a:ext cx="4132835" cy="461665"/>
              </a:xfrm>
              <a:prstGeom prst="rect">
                <a:avLst/>
              </a:prstGeom>
              <a:noFill/>
              <a:ln w="19050">
                <a:solidFill>
                  <a:srgbClr val="02409A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lvl="0" algn="ctr">
                  <a:defRPr/>
                </a:pPr>
                <a:r>
                  <a:rPr lang="zh-CN" altLang="en-US" sz="24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思源黑体 CN" panose="020B0500000000000000" pitchFamily="34" charset="-122"/>
                    <a:ea typeface="思源黑体 CN" panose="020B0500000000000000" pitchFamily="34" charset="-122"/>
                    <a:cs typeface="+mn-ea"/>
                  </a:rPr>
                  <a:t>模型结构</a:t>
                </a:r>
                <a:endParaRPr lang="en-US" altLang="zh-CN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" panose="020B0500000000000000" pitchFamily="34" charset="-122"/>
                  <a:ea typeface="思源黑体 CN" panose="020B0500000000000000" pitchFamily="34" charset="-122"/>
                  <a:cs typeface="+mn-ea"/>
                </a:endParaRPr>
              </a:p>
            </p:txBody>
          </p:sp>
          <p:grpSp>
            <p:nvGrpSpPr>
              <p:cNvPr id="16" name="Google Shape;863;p65">
                <a:extLst>
                  <a:ext uri="{FF2B5EF4-FFF2-40B4-BE49-F238E27FC236}">
                    <a16:creationId xmlns:a16="http://schemas.microsoft.com/office/drawing/2014/main" id="{2911FCFE-A65D-6B95-3B67-138AC7330659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2318742" y="2339325"/>
                <a:ext cx="190147" cy="180000"/>
                <a:chOff x="4660325" y="1866850"/>
                <a:chExt cx="68350" cy="58100"/>
              </a:xfrm>
            </p:grpSpPr>
            <p:sp>
              <p:nvSpPr>
                <p:cNvPr id="20" name="Google Shape;864;p65">
                  <a:extLst>
                    <a:ext uri="{FF2B5EF4-FFF2-40B4-BE49-F238E27FC236}">
                      <a16:creationId xmlns:a16="http://schemas.microsoft.com/office/drawing/2014/main" id="{0019A069-AB3F-FD78-096A-78870E77C0F8}"/>
                    </a:ext>
                  </a:extLst>
                </p:cNvPr>
                <p:cNvSpPr/>
                <p:nvPr/>
              </p:nvSpPr>
              <p:spPr>
                <a:xfrm>
                  <a:off x="4660325" y="1866850"/>
                  <a:ext cx="37700" cy="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8" h="2324" extrusionOk="0">
                      <a:moveTo>
                        <a:pt x="346" y="1"/>
                      </a:moveTo>
                      <a:lnTo>
                        <a:pt x="0" y="354"/>
                      </a:lnTo>
                      <a:lnTo>
                        <a:pt x="815" y="1162"/>
                      </a:lnTo>
                      <a:lnTo>
                        <a:pt x="0" y="1977"/>
                      </a:lnTo>
                      <a:lnTo>
                        <a:pt x="346" y="2323"/>
                      </a:lnTo>
                      <a:lnTo>
                        <a:pt x="1508" y="1162"/>
                      </a:lnTo>
                      <a:lnTo>
                        <a:pt x="346" y="1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rgbClr val="3C3C8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" name="Google Shape;865;p65">
                  <a:extLst>
                    <a:ext uri="{FF2B5EF4-FFF2-40B4-BE49-F238E27FC236}">
                      <a16:creationId xmlns:a16="http://schemas.microsoft.com/office/drawing/2014/main" id="{B583DF32-F924-6D64-CF5B-031E198F7BF7}"/>
                    </a:ext>
                  </a:extLst>
                </p:cNvPr>
                <p:cNvSpPr/>
                <p:nvPr/>
              </p:nvSpPr>
              <p:spPr>
                <a:xfrm>
                  <a:off x="4690975" y="1866850"/>
                  <a:ext cx="37700" cy="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8" h="2324" extrusionOk="0">
                      <a:moveTo>
                        <a:pt x="346" y="1"/>
                      </a:moveTo>
                      <a:lnTo>
                        <a:pt x="0" y="354"/>
                      </a:lnTo>
                      <a:lnTo>
                        <a:pt x="808" y="1162"/>
                      </a:lnTo>
                      <a:lnTo>
                        <a:pt x="0" y="1977"/>
                      </a:lnTo>
                      <a:lnTo>
                        <a:pt x="346" y="2323"/>
                      </a:lnTo>
                      <a:lnTo>
                        <a:pt x="1508" y="1162"/>
                      </a:lnTo>
                      <a:lnTo>
                        <a:pt x="346" y="1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rgbClr val="3C3C8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7" name="Google Shape;863;p65">
                <a:extLst>
                  <a:ext uri="{FF2B5EF4-FFF2-40B4-BE49-F238E27FC236}">
                    <a16:creationId xmlns:a16="http://schemas.microsoft.com/office/drawing/2014/main" id="{DDA83D94-3765-747C-48D3-B629058B8BDD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 flipH="1">
                <a:off x="7008790" y="2339325"/>
                <a:ext cx="190147" cy="180000"/>
                <a:chOff x="4660325" y="1866850"/>
                <a:chExt cx="68350" cy="58100"/>
              </a:xfrm>
            </p:grpSpPr>
            <p:sp>
              <p:nvSpPr>
                <p:cNvPr id="18" name="Google Shape;864;p65">
                  <a:extLst>
                    <a:ext uri="{FF2B5EF4-FFF2-40B4-BE49-F238E27FC236}">
                      <a16:creationId xmlns:a16="http://schemas.microsoft.com/office/drawing/2014/main" id="{870F73BC-88D2-8CA1-B236-B092F37A0A0B}"/>
                    </a:ext>
                  </a:extLst>
                </p:cNvPr>
                <p:cNvSpPr/>
                <p:nvPr/>
              </p:nvSpPr>
              <p:spPr>
                <a:xfrm>
                  <a:off x="4660325" y="1866850"/>
                  <a:ext cx="37700" cy="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8" h="2324" extrusionOk="0">
                      <a:moveTo>
                        <a:pt x="346" y="1"/>
                      </a:moveTo>
                      <a:lnTo>
                        <a:pt x="0" y="354"/>
                      </a:lnTo>
                      <a:lnTo>
                        <a:pt x="815" y="1162"/>
                      </a:lnTo>
                      <a:lnTo>
                        <a:pt x="0" y="1977"/>
                      </a:lnTo>
                      <a:lnTo>
                        <a:pt x="346" y="2323"/>
                      </a:lnTo>
                      <a:lnTo>
                        <a:pt x="1508" y="1162"/>
                      </a:lnTo>
                      <a:lnTo>
                        <a:pt x="346" y="1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rgbClr val="3C3C8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" name="Google Shape;865;p65">
                  <a:extLst>
                    <a:ext uri="{FF2B5EF4-FFF2-40B4-BE49-F238E27FC236}">
                      <a16:creationId xmlns:a16="http://schemas.microsoft.com/office/drawing/2014/main" id="{702D39FE-5C24-91F1-F714-5EC23FA80647}"/>
                    </a:ext>
                  </a:extLst>
                </p:cNvPr>
                <p:cNvSpPr/>
                <p:nvPr/>
              </p:nvSpPr>
              <p:spPr>
                <a:xfrm>
                  <a:off x="4690975" y="1866850"/>
                  <a:ext cx="37700" cy="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8" h="2324" extrusionOk="0">
                      <a:moveTo>
                        <a:pt x="346" y="1"/>
                      </a:moveTo>
                      <a:lnTo>
                        <a:pt x="0" y="354"/>
                      </a:lnTo>
                      <a:lnTo>
                        <a:pt x="808" y="1162"/>
                      </a:lnTo>
                      <a:lnTo>
                        <a:pt x="0" y="1977"/>
                      </a:lnTo>
                      <a:lnTo>
                        <a:pt x="346" y="2323"/>
                      </a:lnTo>
                      <a:lnTo>
                        <a:pt x="1508" y="1162"/>
                      </a:lnTo>
                      <a:lnTo>
                        <a:pt x="346" y="1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rgbClr val="3C3C8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9294A97F-EA6A-EBA5-689D-AD3DF6AF4017}"/>
                </a:ext>
              </a:extLst>
            </p:cNvPr>
            <p:cNvGrpSpPr/>
            <p:nvPr/>
          </p:nvGrpSpPr>
          <p:grpSpPr>
            <a:xfrm>
              <a:off x="2128595" y="4459457"/>
              <a:ext cx="4880195" cy="461665"/>
              <a:chOff x="2318742" y="2198492"/>
              <a:chExt cx="4880195" cy="461665"/>
            </a:xfrm>
          </p:grpSpPr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40DF88BA-F58C-3E2B-5237-E8620FDE23A8}"/>
                  </a:ext>
                </a:extLst>
              </p:cNvPr>
              <p:cNvSpPr txBox="1"/>
              <p:nvPr/>
            </p:nvSpPr>
            <p:spPr>
              <a:xfrm>
                <a:off x="2692417" y="2198492"/>
                <a:ext cx="4132835" cy="461665"/>
              </a:xfrm>
              <a:prstGeom prst="rect">
                <a:avLst/>
              </a:prstGeom>
              <a:noFill/>
              <a:ln w="19050">
                <a:solidFill>
                  <a:srgbClr val="02409A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lvl="0" algn="ctr">
                  <a:defRPr/>
                </a:pPr>
                <a:r>
                  <a:rPr lang="zh-CN" altLang="en-US" sz="24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思源黑体 CN" panose="020B0500000000000000" pitchFamily="34" charset="-122"/>
                    <a:ea typeface="思源黑体 CN" panose="020B0500000000000000" pitchFamily="34" charset="-122"/>
                    <a:cs typeface="+mn-ea"/>
                  </a:rPr>
                  <a:t>实验结果</a:t>
                </a:r>
                <a:endParaRPr lang="en-US" altLang="zh-CN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" panose="020B0500000000000000" pitchFamily="34" charset="-122"/>
                  <a:ea typeface="思源黑体 CN" panose="020B0500000000000000" pitchFamily="34" charset="-122"/>
                  <a:cs typeface="+mn-ea"/>
                </a:endParaRPr>
              </a:p>
            </p:txBody>
          </p:sp>
          <p:grpSp>
            <p:nvGrpSpPr>
              <p:cNvPr id="9" name="Google Shape;863;p65">
                <a:extLst>
                  <a:ext uri="{FF2B5EF4-FFF2-40B4-BE49-F238E27FC236}">
                    <a16:creationId xmlns:a16="http://schemas.microsoft.com/office/drawing/2014/main" id="{315AE21C-29D2-B2A5-BA5A-F674A6248E20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2318742" y="2339325"/>
                <a:ext cx="190147" cy="180000"/>
                <a:chOff x="4660325" y="1866850"/>
                <a:chExt cx="68350" cy="58100"/>
              </a:xfrm>
            </p:grpSpPr>
            <p:sp>
              <p:nvSpPr>
                <p:cNvPr id="13" name="Google Shape;864;p65">
                  <a:extLst>
                    <a:ext uri="{FF2B5EF4-FFF2-40B4-BE49-F238E27FC236}">
                      <a16:creationId xmlns:a16="http://schemas.microsoft.com/office/drawing/2014/main" id="{360AAC8C-CC51-8360-4DCB-7FC87CCB0C27}"/>
                    </a:ext>
                  </a:extLst>
                </p:cNvPr>
                <p:cNvSpPr/>
                <p:nvPr/>
              </p:nvSpPr>
              <p:spPr>
                <a:xfrm>
                  <a:off x="4660325" y="1866850"/>
                  <a:ext cx="37700" cy="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8" h="2324" extrusionOk="0">
                      <a:moveTo>
                        <a:pt x="346" y="1"/>
                      </a:moveTo>
                      <a:lnTo>
                        <a:pt x="0" y="354"/>
                      </a:lnTo>
                      <a:lnTo>
                        <a:pt x="815" y="1162"/>
                      </a:lnTo>
                      <a:lnTo>
                        <a:pt x="0" y="1977"/>
                      </a:lnTo>
                      <a:lnTo>
                        <a:pt x="346" y="2323"/>
                      </a:lnTo>
                      <a:lnTo>
                        <a:pt x="1508" y="1162"/>
                      </a:lnTo>
                      <a:lnTo>
                        <a:pt x="346" y="1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rgbClr val="3C3C8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" name="Google Shape;865;p65">
                  <a:extLst>
                    <a:ext uri="{FF2B5EF4-FFF2-40B4-BE49-F238E27FC236}">
                      <a16:creationId xmlns:a16="http://schemas.microsoft.com/office/drawing/2014/main" id="{5974DE0C-BB26-21FB-8410-DE2E0E3F8D98}"/>
                    </a:ext>
                  </a:extLst>
                </p:cNvPr>
                <p:cNvSpPr/>
                <p:nvPr/>
              </p:nvSpPr>
              <p:spPr>
                <a:xfrm>
                  <a:off x="4690975" y="1866850"/>
                  <a:ext cx="37700" cy="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8" h="2324" extrusionOk="0">
                      <a:moveTo>
                        <a:pt x="346" y="1"/>
                      </a:moveTo>
                      <a:lnTo>
                        <a:pt x="0" y="354"/>
                      </a:lnTo>
                      <a:lnTo>
                        <a:pt x="808" y="1162"/>
                      </a:lnTo>
                      <a:lnTo>
                        <a:pt x="0" y="1977"/>
                      </a:lnTo>
                      <a:lnTo>
                        <a:pt x="346" y="2323"/>
                      </a:lnTo>
                      <a:lnTo>
                        <a:pt x="1508" y="1162"/>
                      </a:lnTo>
                      <a:lnTo>
                        <a:pt x="346" y="1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rgbClr val="3C3C8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0" name="Google Shape;863;p65">
                <a:extLst>
                  <a:ext uri="{FF2B5EF4-FFF2-40B4-BE49-F238E27FC236}">
                    <a16:creationId xmlns:a16="http://schemas.microsoft.com/office/drawing/2014/main" id="{BC10A8D1-0863-4DF7-C5D6-EEAC0F148C03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 flipH="1">
                <a:off x="7008790" y="2339325"/>
                <a:ext cx="190147" cy="180000"/>
                <a:chOff x="4660325" y="1866850"/>
                <a:chExt cx="68350" cy="58100"/>
              </a:xfrm>
            </p:grpSpPr>
            <p:sp>
              <p:nvSpPr>
                <p:cNvPr id="11" name="Google Shape;864;p65">
                  <a:extLst>
                    <a:ext uri="{FF2B5EF4-FFF2-40B4-BE49-F238E27FC236}">
                      <a16:creationId xmlns:a16="http://schemas.microsoft.com/office/drawing/2014/main" id="{049C616D-E96E-E808-1BAC-0AE630D7BA20}"/>
                    </a:ext>
                  </a:extLst>
                </p:cNvPr>
                <p:cNvSpPr/>
                <p:nvPr/>
              </p:nvSpPr>
              <p:spPr>
                <a:xfrm>
                  <a:off x="4660325" y="1866850"/>
                  <a:ext cx="37700" cy="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8" h="2324" extrusionOk="0">
                      <a:moveTo>
                        <a:pt x="346" y="1"/>
                      </a:moveTo>
                      <a:lnTo>
                        <a:pt x="0" y="354"/>
                      </a:lnTo>
                      <a:lnTo>
                        <a:pt x="815" y="1162"/>
                      </a:lnTo>
                      <a:lnTo>
                        <a:pt x="0" y="1977"/>
                      </a:lnTo>
                      <a:lnTo>
                        <a:pt x="346" y="2323"/>
                      </a:lnTo>
                      <a:lnTo>
                        <a:pt x="1508" y="1162"/>
                      </a:lnTo>
                      <a:lnTo>
                        <a:pt x="346" y="1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rgbClr val="3C3C8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" name="Google Shape;865;p65">
                  <a:extLst>
                    <a:ext uri="{FF2B5EF4-FFF2-40B4-BE49-F238E27FC236}">
                      <a16:creationId xmlns:a16="http://schemas.microsoft.com/office/drawing/2014/main" id="{8D961611-311C-618B-FE4F-50E759FBCBA1}"/>
                    </a:ext>
                  </a:extLst>
                </p:cNvPr>
                <p:cNvSpPr/>
                <p:nvPr/>
              </p:nvSpPr>
              <p:spPr>
                <a:xfrm>
                  <a:off x="4690975" y="1866850"/>
                  <a:ext cx="37700" cy="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8" h="2324" extrusionOk="0">
                      <a:moveTo>
                        <a:pt x="346" y="1"/>
                      </a:moveTo>
                      <a:lnTo>
                        <a:pt x="0" y="354"/>
                      </a:lnTo>
                      <a:lnTo>
                        <a:pt x="808" y="1162"/>
                      </a:lnTo>
                      <a:lnTo>
                        <a:pt x="0" y="1977"/>
                      </a:lnTo>
                      <a:lnTo>
                        <a:pt x="346" y="2323"/>
                      </a:lnTo>
                      <a:lnTo>
                        <a:pt x="1508" y="1162"/>
                      </a:lnTo>
                      <a:lnTo>
                        <a:pt x="346" y="1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rgbClr val="3C3C8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5203707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0181ED3-6BF2-492E-B9E9-53E7609D1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5E12F-523A-4D75-95A2-779F57F5D9E2}" type="slidenum">
              <a:rPr lang="zh-CN" altLang="en-US" smtClean="0"/>
              <a:t>20</a:t>
            </a:fld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E117B68-3B1D-481C-A2B3-B35D972DC919}"/>
              </a:ext>
            </a:extLst>
          </p:cNvPr>
          <p:cNvSpPr txBox="1"/>
          <p:nvPr/>
        </p:nvSpPr>
        <p:spPr>
          <a:xfrm>
            <a:off x="428281" y="199434"/>
            <a:ext cx="32592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en-US" sz="2800" b="1" spc="200" dirty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消融实验</a:t>
            </a:r>
            <a:endParaRPr lang="en-US" altLang="zh-CN" sz="2800" b="1" spc="200" dirty="0">
              <a:solidFill>
                <a:schemeClr val="bg1"/>
              </a:solidFill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5A4C249-3FE5-D3B1-C297-55088B2C830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29"/>
          <a:stretch/>
        </p:blipFill>
        <p:spPr>
          <a:xfrm>
            <a:off x="290139" y="2326216"/>
            <a:ext cx="8563722" cy="3674533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0CE61878-7182-FA2A-8EAE-F81281583C65}"/>
              </a:ext>
            </a:extLst>
          </p:cNvPr>
          <p:cNvSpPr txBox="1"/>
          <p:nvPr/>
        </p:nvSpPr>
        <p:spPr>
          <a:xfrm>
            <a:off x="428280" y="946501"/>
            <a:ext cx="1499128" cy="504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Wingdings" panose="05000000000000000000" charset="0"/>
              <a:buChar char="n"/>
            </a:pPr>
            <a:r>
              <a:rPr lang="zh-CN" altLang="en-US" sz="2000" b="1" dirty="0">
                <a:sym typeface="+mn-ea"/>
              </a:rPr>
              <a:t>消融实现</a:t>
            </a:r>
            <a:endParaRPr lang="en-US" altLang="zh-CN" sz="2000" b="1" dirty="0">
              <a:sym typeface="+mn-ea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634C66C-7362-E39C-9F21-4EEFC1121C1F}"/>
              </a:ext>
            </a:extLst>
          </p:cNvPr>
          <p:cNvSpPr txBox="1"/>
          <p:nvPr/>
        </p:nvSpPr>
        <p:spPr>
          <a:xfrm>
            <a:off x="426758" y="1458268"/>
            <a:ext cx="41673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switch</a:t>
            </a:r>
            <a:r>
              <a:rPr lang="zh-CN" altLang="en-US" dirty="0"/>
              <a:t>：扩散、固有车流解耦顺序交换</a:t>
            </a:r>
            <a:endParaRPr lang="en-US" altLang="zh-CN" dirty="0"/>
          </a:p>
          <a:p>
            <a:r>
              <a:rPr lang="en-US" altLang="zh-CN" dirty="0"/>
              <a:t>gate</a:t>
            </a:r>
            <a:r>
              <a:rPr lang="zh-CN" altLang="en-US" dirty="0"/>
              <a:t>：   预测门控</a:t>
            </a:r>
            <a:endParaRPr lang="en-US" altLang="zh-CN" dirty="0"/>
          </a:p>
          <a:p>
            <a:r>
              <a:rPr lang="en-US" altLang="zh-CN" dirty="0"/>
              <a:t>res</a:t>
            </a:r>
            <a:r>
              <a:rPr lang="zh-CN" altLang="en-US" dirty="0"/>
              <a:t>：     多层残差解耦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3EA7CE7-8FDB-1937-7F72-127752383491}"/>
              </a:ext>
            </a:extLst>
          </p:cNvPr>
          <p:cNvSpPr txBox="1"/>
          <p:nvPr/>
        </p:nvSpPr>
        <p:spPr>
          <a:xfrm>
            <a:off x="4450696" y="1451383"/>
            <a:ext cx="22733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dg</a:t>
            </a:r>
            <a:r>
              <a:rPr lang="zh-CN" altLang="en-US" dirty="0"/>
              <a:t>：  动态图</a:t>
            </a:r>
            <a:endParaRPr lang="en-US" altLang="zh-CN" dirty="0"/>
          </a:p>
          <a:p>
            <a:r>
              <a:rPr lang="en-US" altLang="zh-CN" dirty="0"/>
              <a:t>apt</a:t>
            </a:r>
            <a:r>
              <a:rPr lang="zh-CN" altLang="en-US" dirty="0"/>
              <a:t>：可变邻接矩阵</a:t>
            </a:r>
            <a:endParaRPr lang="en-US" altLang="zh-CN" dirty="0"/>
          </a:p>
          <a:p>
            <a:r>
              <a:rPr lang="en-US" altLang="zh-CN" dirty="0" err="1"/>
              <a:t>gru</a:t>
            </a:r>
            <a:r>
              <a:rPr lang="zh-CN" altLang="en-US" dirty="0"/>
              <a:t>：门控 </a:t>
            </a:r>
            <a:r>
              <a:rPr lang="en-US" altLang="zh-CN" dirty="0"/>
              <a:t>RNN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2170778-A39A-30D5-9F93-7FCD068B7F93}"/>
              </a:ext>
            </a:extLst>
          </p:cNvPr>
          <p:cNvSpPr txBox="1"/>
          <p:nvPr/>
        </p:nvSpPr>
        <p:spPr>
          <a:xfrm>
            <a:off x="6666192" y="1458268"/>
            <a:ext cx="205105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 err="1"/>
              <a:t>msa</a:t>
            </a:r>
            <a:r>
              <a:rPr lang="zh-CN" altLang="en-US" dirty="0"/>
              <a:t>：多头注意力</a:t>
            </a:r>
            <a:endParaRPr lang="en-US" altLang="zh-CN" dirty="0"/>
          </a:p>
          <a:p>
            <a:r>
              <a:rPr lang="en-US" altLang="zh-CN" dirty="0" err="1"/>
              <a:t>ar</a:t>
            </a:r>
            <a:r>
              <a:rPr lang="zh-CN" altLang="en-US" dirty="0"/>
              <a:t>：自回归</a:t>
            </a:r>
            <a:endParaRPr lang="en-US" altLang="zh-CN" dirty="0"/>
          </a:p>
          <a:p>
            <a:r>
              <a:rPr lang="en-US" altLang="zh-CN" dirty="0"/>
              <a:t>cl</a:t>
            </a:r>
            <a:r>
              <a:rPr lang="zh-CN" altLang="en-US" dirty="0"/>
              <a:t>：课程学习</a:t>
            </a:r>
          </a:p>
        </p:txBody>
      </p:sp>
    </p:spTree>
    <p:extLst>
      <p:ext uri="{BB962C8B-B14F-4D97-AF65-F5344CB8AC3E}">
        <p14:creationId xmlns:p14="http://schemas.microsoft.com/office/powerpoint/2010/main" val="25899035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0181ED3-6BF2-492E-B9E9-53E7609D1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5E12F-523A-4D75-95A2-779F57F5D9E2}" type="slidenum">
              <a:rPr lang="zh-CN" altLang="en-US" smtClean="0"/>
              <a:t>21</a:t>
            </a:fld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E117B68-3B1D-481C-A2B3-B35D972DC919}"/>
              </a:ext>
            </a:extLst>
          </p:cNvPr>
          <p:cNvSpPr txBox="1"/>
          <p:nvPr/>
        </p:nvSpPr>
        <p:spPr>
          <a:xfrm>
            <a:off x="428281" y="199434"/>
            <a:ext cx="32592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en-US" sz="2800" b="1" spc="200" dirty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结果可视化</a:t>
            </a:r>
            <a:endParaRPr lang="en-US" altLang="zh-CN" sz="2800" b="1" spc="200" dirty="0">
              <a:solidFill>
                <a:schemeClr val="bg1"/>
              </a:solidFill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13CAE175-2EAB-23D0-ADDE-FC18EB8467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376" y="1809910"/>
            <a:ext cx="8640347" cy="4175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5813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D4FCF9E5-280B-1E25-CB7E-19D7226E2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5E12F-523A-4D75-95A2-779F57F5D9E2}" type="slidenum">
              <a:rPr lang="zh-CN" altLang="en-US" smtClean="0"/>
              <a:t>22</a:t>
            </a:fld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BB64DF6-A0E4-F8F7-A99A-EE7332C47004}"/>
              </a:ext>
            </a:extLst>
          </p:cNvPr>
          <p:cNvSpPr txBox="1"/>
          <p:nvPr/>
        </p:nvSpPr>
        <p:spPr>
          <a:xfrm>
            <a:off x="428280" y="199434"/>
            <a:ext cx="66953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en-US" sz="2800" b="1" spc="200" dirty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研究背景：时空预测</a:t>
            </a:r>
            <a:r>
              <a:rPr lang="en-US" altLang="zh-CN" sz="2800" b="1" spc="200" dirty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——</a:t>
            </a:r>
            <a:r>
              <a:rPr lang="zh-CN" altLang="en-US" sz="2800" b="1" spc="200" dirty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时序处理</a:t>
            </a:r>
            <a:endParaRPr lang="en-US" altLang="zh-CN" sz="2800" b="1" spc="200" dirty="0">
              <a:solidFill>
                <a:schemeClr val="bg1"/>
              </a:solidFill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02594F0-FC5F-98B3-A123-474B0D77D5E5}"/>
              </a:ext>
            </a:extLst>
          </p:cNvPr>
          <p:cNvSpPr txBox="1"/>
          <p:nvPr/>
        </p:nvSpPr>
        <p:spPr>
          <a:xfrm>
            <a:off x="548434" y="979056"/>
            <a:ext cx="2550698" cy="504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Wingdings" panose="05000000000000000000" charset="0"/>
              <a:buChar char="n"/>
            </a:pPr>
            <a:r>
              <a:rPr lang="zh-CN" altLang="en-US" sz="2000" b="1" dirty="0">
                <a:sym typeface="+mn-ea"/>
              </a:rPr>
              <a:t>循环神经网络 </a:t>
            </a:r>
            <a:r>
              <a:rPr lang="en-US" altLang="zh-CN" sz="2000" b="1" dirty="0">
                <a:sym typeface="+mn-ea"/>
              </a:rPr>
              <a:t>RNN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C847807-D9D1-76D5-2FCF-E0AC0577B15D}"/>
              </a:ext>
            </a:extLst>
          </p:cNvPr>
          <p:cNvSpPr txBox="1"/>
          <p:nvPr/>
        </p:nvSpPr>
        <p:spPr>
          <a:xfrm>
            <a:off x="548434" y="3571266"/>
            <a:ext cx="4183838" cy="504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Wingdings" panose="05000000000000000000" charset="0"/>
              <a:buChar char="n"/>
            </a:pPr>
            <a:r>
              <a:rPr lang="zh-CN" altLang="en-US" sz="2000" b="1" dirty="0">
                <a:sym typeface="+mn-ea"/>
              </a:rPr>
              <a:t>一维空洞卷积 </a:t>
            </a:r>
            <a:r>
              <a:rPr lang="en-US" altLang="zh-CN" sz="2000" b="1" dirty="0">
                <a:sym typeface="+mn-ea"/>
              </a:rPr>
              <a:t>Dilated Convolution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11B923A-4235-2F5F-F746-AFE18EDB11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929" y="4124574"/>
            <a:ext cx="4686142" cy="211558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217D51F3-F745-B67F-14E3-068BE370DD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396" y="1522651"/>
            <a:ext cx="6515435" cy="2006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7224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D4FCF9E5-280B-1E25-CB7E-19D7226E2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5E12F-523A-4D75-95A2-779F57F5D9E2}" type="slidenum">
              <a:rPr lang="zh-CN" altLang="en-US" smtClean="0"/>
              <a:t>3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4A0FA62-429B-FDE6-74EB-C5F17D8B3A1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10" r="6337" b="10337"/>
          <a:stretch/>
        </p:blipFill>
        <p:spPr>
          <a:xfrm>
            <a:off x="234950" y="806596"/>
            <a:ext cx="5428764" cy="251673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EE287A8-5066-86BE-2123-BFD6CEC8D5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8543" y="3357798"/>
            <a:ext cx="5023390" cy="2911996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22F3815F-5D3E-503D-CB6E-86606B539639}"/>
              </a:ext>
            </a:extLst>
          </p:cNvPr>
          <p:cNvSpPr txBox="1"/>
          <p:nvPr/>
        </p:nvSpPr>
        <p:spPr>
          <a:xfrm>
            <a:off x="428281" y="199434"/>
            <a:ext cx="39830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en-US" sz="2800" b="1" spc="200" dirty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交通预测现实意义</a:t>
            </a:r>
            <a:endParaRPr lang="en-US" altLang="zh-CN" sz="2800" b="1" spc="200" dirty="0">
              <a:solidFill>
                <a:schemeClr val="bg1"/>
              </a:solidFill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0F87DAB-D9B4-2865-F290-8C74021AEA6F}"/>
              </a:ext>
            </a:extLst>
          </p:cNvPr>
          <p:cNvSpPr txBox="1"/>
          <p:nvPr/>
        </p:nvSpPr>
        <p:spPr>
          <a:xfrm>
            <a:off x="6207434" y="1812523"/>
            <a:ext cx="2492990" cy="504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000" b="1" dirty="0">
                <a:sym typeface="+mn-ea"/>
              </a:rPr>
              <a:t>节假日出行预测报告</a:t>
            </a:r>
            <a:endParaRPr lang="en-US" altLang="zh-CN" sz="2000" b="1" dirty="0">
              <a:sym typeface="+mn-ea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1881C3F-431C-54E1-77E9-DC8100245F78}"/>
              </a:ext>
            </a:extLst>
          </p:cNvPr>
          <p:cNvSpPr txBox="1"/>
          <p:nvPr/>
        </p:nvSpPr>
        <p:spPr>
          <a:xfrm>
            <a:off x="800043" y="4561355"/>
            <a:ext cx="2492990" cy="504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sym typeface="+mn-ea"/>
              </a:rPr>
              <a:t>城市拥堵分析与预测</a:t>
            </a:r>
            <a:endParaRPr lang="en-US" altLang="zh-CN" sz="2000" b="1" dirty="0"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577534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0181ED3-6BF2-492E-B9E9-53E7609D1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5E12F-523A-4D75-95A2-779F57F5D9E2}" type="slidenum">
              <a:rPr lang="zh-CN" altLang="en-US" smtClean="0"/>
              <a:t>4</a:t>
            </a:fld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E117B68-3B1D-481C-A2B3-B35D972DC919}"/>
              </a:ext>
            </a:extLst>
          </p:cNvPr>
          <p:cNvSpPr txBox="1"/>
          <p:nvPr/>
        </p:nvSpPr>
        <p:spPr>
          <a:xfrm>
            <a:off x="428281" y="199434"/>
            <a:ext cx="39830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en-US" sz="2800" b="1" spc="200" dirty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研究背景：问题定义</a:t>
            </a:r>
            <a:endParaRPr lang="en-US" altLang="zh-CN" sz="2800" b="1" spc="200" dirty="0">
              <a:solidFill>
                <a:schemeClr val="bg1"/>
              </a:solidFill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3A6C44C-738E-8185-3D04-8BA2D258BA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1526" y="1660523"/>
            <a:ext cx="3900200" cy="240871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57AB28ED-E00B-B801-8C71-0E29A7292C92}"/>
              </a:ext>
            </a:extLst>
          </p:cNvPr>
          <p:cNvSpPr txBox="1"/>
          <p:nvPr/>
        </p:nvSpPr>
        <p:spPr>
          <a:xfrm>
            <a:off x="548434" y="988826"/>
            <a:ext cx="1499128" cy="504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Wingdings" panose="05000000000000000000" charset="0"/>
              <a:buChar char="n"/>
            </a:pPr>
            <a:r>
              <a:rPr lang="zh-CN" altLang="en-US" sz="2000" b="1" dirty="0">
                <a:sym typeface="+mn-ea"/>
              </a:rPr>
              <a:t>交通网络</a:t>
            </a:r>
            <a:endParaRPr lang="en-US" altLang="zh-CN" sz="2000" b="1" dirty="0">
              <a:sym typeface="+mn-ea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A80E435-3C09-9121-B6B4-4BE50C6A97C2}"/>
              </a:ext>
            </a:extLst>
          </p:cNvPr>
          <p:cNvSpPr txBox="1"/>
          <p:nvPr/>
        </p:nvSpPr>
        <p:spPr>
          <a:xfrm>
            <a:off x="543352" y="2647363"/>
            <a:ext cx="1755609" cy="504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Wingdings" panose="05000000000000000000" charset="0"/>
              <a:buChar char="n"/>
            </a:pPr>
            <a:r>
              <a:rPr lang="zh-CN" altLang="en-US" sz="2000" b="1" dirty="0">
                <a:sym typeface="+mn-ea"/>
              </a:rPr>
              <a:t>交通图信号</a:t>
            </a:r>
            <a:endParaRPr lang="en-US" altLang="zh-CN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4563F51-1A96-68E0-9E92-05E8DB96E308}"/>
              </a:ext>
            </a:extLst>
          </p:cNvPr>
          <p:cNvSpPr txBox="1"/>
          <p:nvPr/>
        </p:nvSpPr>
        <p:spPr>
          <a:xfrm>
            <a:off x="543352" y="4227943"/>
            <a:ext cx="2012089" cy="504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Wingdings" panose="05000000000000000000" charset="0"/>
              <a:buChar char="n"/>
            </a:pPr>
            <a:r>
              <a:rPr lang="zh-CN" altLang="en-US" sz="2000" b="1" dirty="0">
                <a:sym typeface="+mn-ea"/>
              </a:rPr>
              <a:t>交通预测任务</a:t>
            </a:r>
            <a:endParaRPr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65A5300C-E589-A04E-4525-CE880A1B2818}"/>
                  </a:ext>
                </a:extLst>
              </p:cNvPr>
              <p:cNvSpPr txBox="1"/>
              <p:nvPr/>
            </p:nvSpPr>
            <p:spPr>
              <a:xfrm>
                <a:off x="274523" y="1660523"/>
                <a:ext cx="4572000" cy="8790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  <a:sym typeface="+mn-ea"/>
                      </a:rPr>
                      <m:t>𝐺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  <a:sym typeface="+mn-ea"/>
                      </a:rPr>
                      <m:t> = (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  <a:sym typeface="+mn-ea"/>
                      </a:rPr>
                      <m:t>𝑉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  <a:sym typeface="+mn-ea"/>
                      </a:rPr>
                      <m:t>, 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  <a:sym typeface="+mn-ea"/>
                      </a:rPr>
                      <m:t>𝐸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  <a:sym typeface="+mn-ea"/>
                      </a:rPr>
                      <m:t>, 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  <a:sym typeface="+mn-ea"/>
                      </a:rPr>
                      <m:t>𝐴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  <a:sym typeface="+mn-ea"/>
                      </a:rPr>
                      <m:t>)</m:t>
                    </m:r>
                  </m:oMath>
                </a14:m>
                <a:r>
                  <a:rPr lang="en-US" altLang="zh-CN" dirty="0">
                    <a:sym typeface="+mn-ea"/>
                  </a:rPr>
                  <a:t>    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  <a:sym typeface="+mn-ea"/>
                      </a:rPr>
                      <m:t>𝑉</m:t>
                    </m:r>
                  </m:oMath>
                </a14:m>
                <a:r>
                  <a:rPr lang="zh-CN" altLang="en-US" dirty="0">
                    <a:sym typeface="+mn-ea"/>
                  </a:rPr>
                  <a:t>：</a:t>
                </a:r>
                <a:r>
                  <a:rPr lang="en-US" altLang="zh-CN" dirty="0">
                    <a:sym typeface="+mn-ea"/>
                  </a:rPr>
                  <a:t> </a:t>
                </a:r>
                <a:r>
                  <a:rPr lang="zh-CN" altLang="en-US" dirty="0">
                    <a:sym typeface="+mn-ea"/>
                  </a:rPr>
                  <a:t>交通传感器节点集</a:t>
                </a:r>
                <a:endParaRPr lang="en-US" altLang="zh-CN" dirty="0">
                  <a:sym typeface="+mn-ea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en-US" altLang="zh-CN" i="1" dirty="0">
                    <a:latin typeface="Cambria Math" panose="02040503050406030204" pitchFamily="18" charset="0"/>
                    <a:sym typeface="+mn-ea"/>
                  </a:rPr>
                  <a:t>E </a:t>
                </a:r>
                <a:r>
                  <a:rPr lang="zh-CN" altLang="en-US" dirty="0">
                    <a:sym typeface="+mn-ea"/>
                  </a:rPr>
                  <a:t>：边集</a:t>
                </a:r>
                <a:r>
                  <a:rPr lang="en-US" altLang="zh-CN" dirty="0">
                    <a:sym typeface="+mn-ea"/>
                  </a:rPr>
                  <a:t>             </a:t>
                </a:r>
                <a:r>
                  <a:rPr lang="en-US" altLang="zh-CN" i="1" dirty="0">
                    <a:latin typeface="Cambria Math" panose="02040503050406030204" pitchFamily="18" charset="0"/>
                    <a:sym typeface="+mn-ea"/>
                  </a:rPr>
                  <a:t>A</a:t>
                </a:r>
                <a:r>
                  <a:rPr lang="en-US" altLang="zh-CN" dirty="0">
                    <a:sym typeface="+mn-ea"/>
                  </a:rPr>
                  <a:t> </a:t>
                </a:r>
                <a:r>
                  <a:rPr lang="zh-CN" altLang="en-US" dirty="0">
                    <a:sym typeface="+mn-ea"/>
                  </a:rPr>
                  <a:t>：邻接矩阵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65A5300C-E589-A04E-4525-CE880A1B28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523" y="1660523"/>
                <a:ext cx="4572000" cy="879087"/>
              </a:xfrm>
              <a:prstGeom prst="rect">
                <a:avLst/>
              </a:prstGeom>
              <a:blipFill>
                <a:blip r:embed="rId4"/>
                <a:stretch>
                  <a:fillRect r="-667" b="-896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AE8A3814-8EC9-D531-BDF4-1C610CA01E41}"/>
                  </a:ext>
                </a:extLst>
              </p:cNvPr>
              <p:cNvSpPr txBox="1"/>
              <p:nvPr/>
            </p:nvSpPr>
            <p:spPr>
              <a:xfrm>
                <a:off x="365963" y="3199696"/>
                <a:ext cx="5862526" cy="9338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1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sym typeface="+mn-ea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sym typeface="+mn-ea"/>
                            </a:rPr>
                            <m:t>𝑋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sym typeface="+mn-ea"/>
                            </a:rPr>
                            <m:t>={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sym typeface="+mn-ea"/>
                            </a:rPr>
                            <m:t>𝑋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sym typeface="+mn-ea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sym typeface="+mn-ea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sym typeface="+mn-ea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sym typeface="+mn-ea"/>
                        </a:rPr>
                        <m:t>,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sym typeface="+mn-ea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sym typeface="+mn-ea"/>
                            </a:rPr>
                            <m:t>𝑋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sym typeface="+mn-ea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sym typeface="+mn-ea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sym typeface="+mn-ea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sym typeface="+mn-ea"/>
                        </a:rPr>
                        <m:t>, 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sym typeface="+mn-ea"/>
                        </a:rPr>
                        <m:t>·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  <a:sym typeface="+mn-ea"/>
                        </a:rPr>
                        <m:t>·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sym typeface="+mn-ea"/>
                        </a:rPr>
                        <m:t>··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  <a:sym typeface="+mn-ea"/>
                        </a:rPr>
                        <m:t>·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sym typeface="+mn-ea"/>
                        </a:rPr>
                        <m:t>·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sym typeface="+mn-ea"/>
                        </a:rPr>
                        <m:t>,</m:t>
                      </m:r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  <a:sym typeface="+mn-ea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sym typeface="+mn-ea"/>
                            </a:rPr>
                            <m:t>𝑋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sym typeface="+mn-ea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sym typeface="+mn-ea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sym typeface="+mn-ea"/>
                                </a:rPr>
                                <m:t>𝑛</m:t>
                              </m:r>
                            </m:sub>
                          </m:sSub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sym typeface="+mn-ea"/>
                        </a:rPr>
                        <m:t>}       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i="0" dirty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altLang="zh-CN" i="1" dirty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</m:oMath>
                </a14:m>
                <a:r>
                  <a:rPr lang="en-US" altLang="zh-CN" dirty="0"/>
                  <a:t>,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altLang="zh-CN" dirty="0"/>
                  <a:t> </a:t>
                </a:r>
                <a:r>
                  <a:rPr lang="zh-CN" altLang="en-US" dirty="0"/>
                  <a:t>为传感器所采集交通数据种类</a:t>
                </a:r>
                <a:r>
                  <a:rPr lang="en-US" altLang="zh-CN" dirty="0"/>
                  <a:t> </a:t>
                </a:r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AE8A3814-8EC9-D531-BDF4-1C610CA01E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963" y="3199696"/>
                <a:ext cx="5862526" cy="933845"/>
              </a:xfrm>
              <a:prstGeom prst="rect">
                <a:avLst/>
              </a:prstGeom>
              <a:blipFill>
                <a:blip r:embed="rId5"/>
                <a:stretch>
                  <a:fillRect b="-980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B8B7B3D9-98B5-663A-DC52-857D22857A43}"/>
                  </a:ext>
                </a:extLst>
              </p:cNvPr>
              <p:cNvSpPr txBox="1"/>
              <p:nvPr/>
            </p:nvSpPr>
            <p:spPr>
              <a:xfrm>
                <a:off x="3297226" y="5755691"/>
                <a:ext cx="277582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  : 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(</m:t>
                      </m:r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+1  : 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;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B8B7B3D9-98B5-663A-DC52-857D22857A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7226" y="5755691"/>
                <a:ext cx="2775824" cy="276999"/>
              </a:xfrm>
              <a:prstGeom prst="rect">
                <a:avLst/>
              </a:prstGeom>
              <a:blipFill>
                <a:blip r:embed="rId6"/>
                <a:stretch>
                  <a:fillRect l="-1758" t="-4348" r="-2637" b="-326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17F22A57-7EC3-E6B2-FA66-7CAF068385DD}"/>
                  </a:ext>
                </a:extLst>
              </p:cNvPr>
              <p:cNvSpPr txBox="1"/>
              <p:nvPr/>
            </p:nvSpPr>
            <p:spPr>
              <a:xfrm>
                <a:off x="777281" y="4771063"/>
                <a:ext cx="8041600" cy="8373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dirty="0"/>
                  <a:t>	</a:t>
                </a:r>
                <a:r>
                  <a:rPr lang="zh-CN" altLang="en-US" sz="1600" dirty="0"/>
                  <a:t>基于路网 </a:t>
                </a:r>
                <a:r>
                  <a:rPr lang="en-US" altLang="zh-CN" sz="1600" i="1" dirty="0">
                    <a:latin typeface="Cambria Math" panose="02040503050406030204" pitchFamily="18" charset="0"/>
                  </a:rPr>
                  <a:t>G  </a:t>
                </a:r>
                <a:r>
                  <a:rPr lang="zh-CN" altLang="en-US" sz="1600" dirty="0"/>
                  <a:t>与 </a:t>
                </a:r>
                <a:r>
                  <a:rPr lang="en-US" altLang="zh-CN" sz="1600" i="1" dirty="0">
                    <a:latin typeface="Cambria Math" panose="02040503050406030204" pitchFamily="18" charset="0"/>
                  </a:rPr>
                  <a:t>N  </a:t>
                </a:r>
                <a:r>
                  <a:rPr lang="zh-CN" altLang="en-US" sz="1600" dirty="0"/>
                  <a:t>个传感器收集的历史 </a:t>
                </a:r>
                <a:r>
                  <a:rPr lang="en-US" altLang="zh-CN" sz="1600" i="1" dirty="0">
                    <a:latin typeface="Cambria Math" panose="02040503050406030204" pitchFamily="18" charset="0"/>
                  </a:rPr>
                  <a:t>M  </a:t>
                </a:r>
                <a:r>
                  <a:rPr lang="zh-CN" altLang="en-US" sz="1600" dirty="0"/>
                  <a:t>个时间片数据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+1  : 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zh-CN" altLang="en-US" sz="1600" dirty="0"/>
                  <a:t>训练预测模型 </a:t>
                </a:r>
                <a:r>
                  <a:rPr lang="en-US" altLang="zh-CN" sz="1600" i="1" dirty="0">
                    <a:latin typeface="Cambria Math" panose="02040503050406030204" pitchFamily="18" charset="0"/>
                  </a:rPr>
                  <a:t>F</a:t>
                </a:r>
                <a:r>
                  <a:rPr lang="zh-CN" altLang="en-US" sz="1600" dirty="0"/>
                  <a:t>，用于预测后续 </a:t>
                </a:r>
                <a:r>
                  <a:rPr lang="en-US" altLang="zh-CN" sz="1600" i="1" dirty="0">
                    <a:latin typeface="Cambria Math" panose="02040503050406030204" pitchFamily="18" charset="0"/>
                  </a:rPr>
                  <a:t>H  </a:t>
                </a:r>
                <a:r>
                  <a:rPr lang="zh-CN" altLang="en-US" sz="1600" dirty="0"/>
                  <a:t>个时间片的交通信息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  : 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1600" dirty="0"/>
                  <a:t>。</a:t>
                </a:r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17F22A57-7EC3-E6B2-FA66-7CAF068385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281" y="4771063"/>
                <a:ext cx="8041600" cy="837345"/>
              </a:xfrm>
              <a:prstGeom prst="rect">
                <a:avLst/>
              </a:prstGeom>
              <a:blipFill>
                <a:blip r:embed="rId7"/>
                <a:stretch>
                  <a:fillRect l="-455" r="-379" b="-875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17121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D4FCF9E5-280B-1E25-CB7E-19D7226E2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5E12F-523A-4D75-95A2-779F57F5D9E2}" type="slidenum">
              <a:rPr lang="zh-CN" altLang="en-US" smtClean="0"/>
              <a:t>5</a:t>
            </a:fld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62E72D9-30E8-E917-38CA-AF56601088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272" y="2184840"/>
            <a:ext cx="8657456" cy="385401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534AD9D6-0CB3-BF39-CC25-EC80DF229443}"/>
              </a:ext>
            </a:extLst>
          </p:cNvPr>
          <p:cNvSpPr txBox="1"/>
          <p:nvPr/>
        </p:nvSpPr>
        <p:spPr>
          <a:xfrm>
            <a:off x="428281" y="199434"/>
            <a:ext cx="39830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en-US" sz="2800" b="1" spc="200" dirty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研究背景</a:t>
            </a:r>
            <a:endParaRPr lang="en-US" altLang="zh-CN" sz="2800" b="1" spc="200" dirty="0">
              <a:solidFill>
                <a:schemeClr val="bg1"/>
              </a:solidFill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C0B48BC-CE18-8F12-EEDB-AEE55EC952B0}"/>
              </a:ext>
            </a:extLst>
          </p:cNvPr>
          <p:cNvSpPr txBox="1"/>
          <p:nvPr/>
        </p:nvSpPr>
        <p:spPr>
          <a:xfrm>
            <a:off x="301281" y="1201306"/>
            <a:ext cx="2903359" cy="504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Wingdings" panose="05000000000000000000" charset="0"/>
              <a:buChar char="n"/>
            </a:pPr>
            <a:r>
              <a:rPr lang="zh-CN" altLang="en-US" sz="2000" b="1" dirty="0">
                <a:sym typeface="+mn-ea"/>
              </a:rPr>
              <a:t>截至 </a:t>
            </a:r>
            <a:r>
              <a:rPr lang="en-US" altLang="zh-CN" sz="2000" b="1" dirty="0">
                <a:sym typeface="+mn-ea"/>
              </a:rPr>
              <a:t>2021 </a:t>
            </a:r>
            <a:r>
              <a:rPr lang="zh-CN" altLang="en-US" sz="2000" b="1" dirty="0">
                <a:sym typeface="+mn-ea"/>
              </a:rPr>
              <a:t>年模型概况</a:t>
            </a:r>
            <a:endParaRPr lang="en-US" altLang="zh-CN" sz="2000" b="1" dirty="0"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28537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矩形: 圆角 50">
            <a:extLst>
              <a:ext uri="{FF2B5EF4-FFF2-40B4-BE49-F238E27FC236}">
                <a16:creationId xmlns:a16="http://schemas.microsoft.com/office/drawing/2014/main" id="{C667C8C7-3719-FC9B-4BCA-9D15FCCB02CB}"/>
              </a:ext>
            </a:extLst>
          </p:cNvPr>
          <p:cNvSpPr/>
          <p:nvPr/>
        </p:nvSpPr>
        <p:spPr>
          <a:xfrm>
            <a:off x="6238743" y="5461718"/>
            <a:ext cx="2226759" cy="525071"/>
          </a:xfrm>
          <a:prstGeom prst="roundRect">
            <a:avLst/>
          </a:prstGeom>
          <a:gradFill flip="none" rotWithShape="1">
            <a:gsLst>
              <a:gs pos="0">
                <a:schemeClr val="accent4">
                  <a:lumMod val="20000"/>
                  <a:lumOff val="80000"/>
                  <a:shade val="30000"/>
                  <a:satMod val="115000"/>
                </a:schemeClr>
              </a:gs>
              <a:gs pos="50000">
                <a:schemeClr val="accent4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accent4">
                  <a:lumMod val="20000"/>
                  <a:lumOff val="80000"/>
                  <a:shade val="100000"/>
                  <a:satMod val="115000"/>
                </a:schemeClr>
              </a:gs>
            </a:gsLst>
            <a:path path="circle">
              <a:fillToRect t="100000" r="100000"/>
            </a:path>
            <a:tileRect l="-100000" b="-10000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矩形: 圆角 49">
            <a:extLst>
              <a:ext uri="{FF2B5EF4-FFF2-40B4-BE49-F238E27FC236}">
                <a16:creationId xmlns:a16="http://schemas.microsoft.com/office/drawing/2014/main" id="{4F17A2CB-CEF6-A692-B93E-FC56F32F180C}"/>
              </a:ext>
            </a:extLst>
          </p:cNvPr>
          <p:cNvSpPr/>
          <p:nvPr/>
        </p:nvSpPr>
        <p:spPr>
          <a:xfrm>
            <a:off x="5813854" y="4752051"/>
            <a:ext cx="2620026" cy="525071"/>
          </a:xfrm>
          <a:prstGeom prst="roundRect">
            <a:avLst/>
          </a:prstGeom>
          <a:gradFill flip="none" rotWithShape="1">
            <a:gsLst>
              <a:gs pos="0">
                <a:schemeClr val="accent4">
                  <a:lumMod val="20000"/>
                  <a:lumOff val="80000"/>
                  <a:shade val="30000"/>
                  <a:satMod val="115000"/>
                </a:schemeClr>
              </a:gs>
              <a:gs pos="50000">
                <a:schemeClr val="accent4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accent4">
                  <a:lumMod val="20000"/>
                  <a:lumOff val="80000"/>
                  <a:shade val="100000"/>
                  <a:satMod val="115000"/>
                </a:schemeClr>
              </a:gs>
            </a:gsLst>
            <a:path path="circle">
              <a:fillToRect t="100000" r="100000"/>
            </a:path>
            <a:tileRect l="-100000" b="-10000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矩形: 圆角 48">
            <a:extLst>
              <a:ext uri="{FF2B5EF4-FFF2-40B4-BE49-F238E27FC236}">
                <a16:creationId xmlns:a16="http://schemas.microsoft.com/office/drawing/2014/main" id="{27841850-D806-6DE8-3A44-70BE32F76A35}"/>
              </a:ext>
            </a:extLst>
          </p:cNvPr>
          <p:cNvSpPr/>
          <p:nvPr/>
        </p:nvSpPr>
        <p:spPr>
          <a:xfrm>
            <a:off x="4572000" y="4042384"/>
            <a:ext cx="3861880" cy="525071"/>
          </a:xfrm>
          <a:prstGeom prst="roundRect">
            <a:avLst/>
          </a:prstGeom>
          <a:gradFill flip="none" rotWithShape="1">
            <a:gsLst>
              <a:gs pos="0">
                <a:schemeClr val="accent4">
                  <a:lumMod val="20000"/>
                  <a:lumOff val="80000"/>
                  <a:shade val="30000"/>
                  <a:satMod val="115000"/>
                </a:schemeClr>
              </a:gs>
              <a:gs pos="50000">
                <a:schemeClr val="accent4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accent4">
                  <a:lumMod val="20000"/>
                  <a:lumOff val="80000"/>
                  <a:shade val="100000"/>
                  <a:satMod val="115000"/>
                </a:schemeClr>
              </a:gs>
            </a:gsLst>
            <a:path path="circle">
              <a:fillToRect t="100000" r="100000"/>
            </a:path>
            <a:tileRect l="-100000" b="-10000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矩形: 圆角 47">
            <a:extLst>
              <a:ext uri="{FF2B5EF4-FFF2-40B4-BE49-F238E27FC236}">
                <a16:creationId xmlns:a16="http://schemas.microsoft.com/office/drawing/2014/main" id="{EEA0102E-BE07-38CB-1D63-AB3BEB143502}"/>
              </a:ext>
            </a:extLst>
          </p:cNvPr>
          <p:cNvSpPr/>
          <p:nvPr/>
        </p:nvSpPr>
        <p:spPr>
          <a:xfrm>
            <a:off x="3163330" y="3347763"/>
            <a:ext cx="5245442" cy="525071"/>
          </a:xfrm>
          <a:prstGeom prst="roundRect">
            <a:avLst/>
          </a:prstGeom>
          <a:gradFill flip="none" rotWithShape="1">
            <a:gsLst>
              <a:gs pos="0">
                <a:schemeClr val="accent4">
                  <a:lumMod val="20000"/>
                  <a:lumOff val="80000"/>
                  <a:shade val="30000"/>
                  <a:satMod val="115000"/>
                </a:schemeClr>
              </a:gs>
              <a:gs pos="50000">
                <a:schemeClr val="accent4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accent4">
                  <a:lumMod val="20000"/>
                  <a:lumOff val="80000"/>
                  <a:shade val="100000"/>
                  <a:satMod val="115000"/>
                </a:schemeClr>
              </a:gs>
            </a:gsLst>
            <a:path path="circle">
              <a:fillToRect t="100000" r="100000"/>
            </a:path>
            <a:tileRect l="-100000" b="-10000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矩形: 圆角 46">
            <a:extLst>
              <a:ext uri="{FF2B5EF4-FFF2-40B4-BE49-F238E27FC236}">
                <a16:creationId xmlns:a16="http://schemas.microsoft.com/office/drawing/2014/main" id="{1F6787C8-FEA2-7858-0BAB-702B6B500384}"/>
              </a:ext>
            </a:extLst>
          </p:cNvPr>
          <p:cNvSpPr/>
          <p:nvPr/>
        </p:nvSpPr>
        <p:spPr>
          <a:xfrm>
            <a:off x="2190667" y="2610956"/>
            <a:ext cx="6199570" cy="525071"/>
          </a:xfrm>
          <a:prstGeom prst="roundRect">
            <a:avLst/>
          </a:prstGeom>
          <a:gradFill flip="none" rotWithShape="1">
            <a:gsLst>
              <a:gs pos="0">
                <a:schemeClr val="accent4">
                  <a:lumMod val="20000"/>
                  <a:lumOff val="80000"/>
                  <a:shade val="30000"/>
                  <a:satMod val="115000"/>
                </a:schemeClr>
              </a:gs>
              <a:gs pos="50000">
                <a:schemeClr val="accent4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accent4">
                  <a:lumMod val="20000"/>
                  <a:lumOff val="80000"/>
                  <a:shade val="100000"/>
                  <a:satMod val="115000"/>
                </a:schemeClr>
              </a:gs>
            </a:gsLst>
            <a:path path="circle">
              <a:fillToRect t="100000" r="100000"/>
            </a:path>
            <a:tileRect l="-100000" b="-10000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矩形: 圆角 45">
            <a:extLst>
              <a:ext uri="{FF2B5EF4-FFF2-40B4-BE49-F238E27FC236}">
                <a16:creationId xmlns:a16="http://schemas.microsoft.com/office/drawing/2014/main" id="{BD6D6BD3-0D97-19A7-1207-45CC7F4417BF}"/>
              </a:ext>
            </a:extLst>
          </p:cNvPr>
          <p:cNvSpPr/>
          <p:nvPr/>
        </p:nvSpPr>
        <p:spPr>
          <a:xfrm>
            <a:off x="729049" y="1884069"/>
            <a:ext cx="7636475" cy="525071"/>
          </a:xfrm>
          <a:prstGeom prst="roundRect">
            <a:avLst/>
          </a:prstGeom>
          <a:gradFill flip="none" rotWithShape="1">
            <a:gsLst>
              <a:gs pos="0">
                <a:schemeClr val="accent4">
                  <a:lumMod val="20000"/>
                  <a:lumOff val="80000"/>
                  <a:shade val="30000"/>
                  <a:satMod val="115000"/>
                </a:schemeClr>
              </a:gs>
              <a:gs pos="50000">
                <a:schemeClr val="accent4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accent4">
                  <a:lumMod val="20000"/>
                  <a:lumOff val="80000"/>
                  <a:shade val="100000"/>
                  <a:satMod val="115000"/>
                </a:schemeClr>
              </a:gs>
            </a:gsLst>
            <a:path path="circle">
              <a:fillToRect t="100000" r="100000"/>
            </a:path>
            <a:tileRect l="-100000" b="-10000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D4FCF9E5-280B-1E25-CB7E-19D7226E2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5E12F-523A-4D75-95A2-779F57F5D9E2}" type="slidenum">
              <a:rPr lang="zh-CN" altLang="en-US" smtClean="0"/>
              <a:t>6</a:t>
            </a:fld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42F31B4-9F7B-8EF7-31BF-FC759653BEC2}"/>
              </a:ext>
            </a:extLst>
          </p:cNvPr>
          <p:cNvSpPr txBox="1"/>
          <p:nvPr/>
        </p:nvSpPr>
        <p:spPr>
          <a:xfrm>
            <a:off x="428280" y="199434"/>
            <a:ext cx="66953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en-US" sz="2800" b="1" spc="200" dirty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研究背景：模型发展</a:t>
            </a:r>
            <a:endParaRPr lang="en-US" altLang="zh-CN" sz="2800" b="1" spc="200" dirty="0">
              <a:solidFill>
                <a:schemeClr val="bg1"/>
              </a:solidFill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638614CD-F6AE-C535-7F10-75EA202019E4}"/>
              </a:ext>
            </a:extLst>
          </p:cNvPr>
          <p:cNvSpPr txBox="1"/>
          <p:nvPr/>
        </p:nvSpPr>
        <p:spPr>
          <a:xfrm>
            <a:off x="956867" y="1090006"/>
            <a:ext cx="10096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2018</a:t>
            </a:r>
            <a:endParaRPr lang="zh-CN" altLang="en-US" sz="2000" dirty="0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B706FE63-040C-72D8-373D-8DD80929FF22}"/>
              </a:ext>
            </a:extLst>
          </p:cNvPr>
          <p:cNvSpPr txBox="1"/>
          <p:nvPr/>
        </p:nvSpPr>
        <p:spPr>
          <a:xfrm>
            <a:off x="2190667" y="1090006"/>
            <a:ext cx="812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2019</a:t>
            </a:r>
            <a:endParaRPr lang="zh-CN" altLang="en-US" sz="2000" dirty="0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210CBA6D-6FF6-A0EB-093F-A28E8C5E2AA4}"/>
              </a:ext>
            </a:extLst>
          </p:cNvPr>
          <p:cNvSpPr txBox="1"/>
          <p:nvPr/>
        </p:nvSpPr>
        <p:spPr>
          <a:xfrm>
            <a:off x="3496272" y="1090006"/>
            <a:ext cx="8064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2020</a:t>
            </a:r>
            <a:endParaRPr lang="zh-CN" altLang="en-US" sz="2000" dirty="0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69CEC062-56F9-3633-5A02-35F889AB8765}"/>
              </a:ext>
            </a:extLst>
          </p:cNvPr>
          <p:cNvSpPr txBox="1"/>
          <p:nvPr/>
        </p:nvSpPr>
        <p:spPr>
          <a:xfrm>
            <a:off x="4859432" y="1090006"/>
            <a:ext cx="1206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2021</a:t>
            </a:r>
            <a:endParaRPr lang="zh-CN" altLang="en-US" sz="2000" dirty="0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105FB38E-2A5A-36AE-72AD-976E69231A38}"/>
              </a:ext>
            </a:extLst>
          </p:cNvPr>
          <p:cNvSpPr txBox="1"/>
          <p:nvPr/>
        </p:nvSpPr>
        <p:spPr>
          <a:xfrm>
            <a:off x="6238743" y="1090006"/>
            <a:ext cx="15430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2022</a:t>
            </a:r>
            <a:endParaRPr lang="zh-CN" altLang="en-US" sz="2000" dirty="0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C55EB126-296E-E76C-A5D8-D37644CFCD40}"/>
              </a:ext>
            </a:extLst>
          </p:cNvPr>
          <p:cNvSpPr txBox="1"/>
          <p:nvPr/>
        </p:nvSpPr>
        <p:spPr>
          <a:xfrm>
            <a:off x="7481252" y="1090006"/>
            <a:ext cx="9842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2023</a:t>
            </a:r>
            <a:endParaRPr lang="zh-CN" altLang="en-US" sz="2000" dirty="0"/>
          </a:p>
        </p:txBody>
      </p:sp>
      <p:sp>
        <p:nvSpPr>
          <p:cNvPr id="37" name="箭头: 右 36">
            <a:extLst>
              <a:ext uri="{FF2B5EF4-FFF2-40B4-BE49-F238E27FC236}">
                <a16:creationId xmlns:a16="http://schemas.microsoft.com/office/drawing/2014/main" id="{C84F5895-FAC5-E481-1A94-E0A1FFE68375}"/>
              </a:ext>
            </a:extLst>
          </p:cNvPr>
          <p:cNvSpPr/>
          <p:nvPr/>
        </p:nvSpPr>
        <p:spPr>
          <a:xfrm>
            <a:off x="570998" y="1536193"/>
            <a:ext cx="7858124" cy="139700"/>
          </a:xfrm>
          <a:prstGeom prst="rightArrow">
            <a:avLst/>
          </a:prstGeom>
          <a:solidFill>
            <a:schemeClr val="accent5">
              <a:lumMod val="40000"/>
              <a:lumOff val="6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29FEC9D4-5B81-928D-82C7-F49A5D8B3A87}"/>
              </a:ext>
            </a:extLst>
          </p:cNvPr>
          <p:cNvSpPr txBox="1"/>
          <p:nvPr/>
        </p:nvSpPr>
        <p:spPr>
          <a:xfrm>
            <a:off x="2190667" y="2574493"/>
            <a:ext cx="1852358" cy="4635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dirty="0"/>
              <a:t>Attention </a:t>
            </a:r>
            <a:r>
              <a:rPr lang="zh-CN" altLang="en-US" dirty="0"/>
              <a:t>引入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60A68FD6-2135-3125-A7E0-5675482CED46}"/>
              </a:ext>
            </a:extLst>
          </p:cNvPr>
          <p:cNvSpPr txBox="1"/>
          <p:nvPr/>
        </p:nvSpPr>
        <p:spPr>
          <a:xfrm>
            <a:off x="428280" y="1884069"/>
            <a:ext cx="5496785" cy="4635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dirty="0"/>
              <a:t>时空图预测</a:t>
            </a:r>
            <a:r>
              <a:rPr lang="en-US" altLang="zh-CN" dirty="0"/>
              <a:t> GCN+TCN </a:t>
            </a:r>
            <a:r>
              <a:rPr lang="zh-CN" altLang="en-US" dirty="0"/>
              <a:t>方式确立与持续优化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CF95E286-1FD1-9579-9B42-874800FC00D9}"/>
              </a:ext>
            </a:extLst>
          </p:cNvPr>
          <p:cNvSpPr txBox="1"/>
          <p:nvPr/>
        </p:nvSpPr>
        <p:spPr>
          <a:xfrm>
            <a:off x="3003467" y="3321049"/>
            <a:ext cx="2385676" cy="4635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dirty="0"/>
              <a:t>静态图结构学习</a:t>
            </a: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C4867780-3E11-C627-924B-09101B0F8ADA}"/>
              </a:ext>
            </a:extLst>
          </p:cNvPr>
          <p:cNvSpPr txBox="1"/>
          <p:nvPr/>
        </p:nvSpPr>
        <p:spPr>
          <a:xfrm>
            <a:off x="5669551" y="4758233"/>
            <a:ext cx="2385676" cy="4635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dirty="0"/>
              <a:t>动态图结构学习</a:t>
            </a: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46D5E51B-0A71-431D-6FCC-12AD3FCC1E43}"/>
              </a:ext>
            </a:extLst>
          </p:cNvPr>
          <p:cNvSpPr txBox="1"/>
          <p:nvPr/>
        </p:nvSpPr>
        <p:spPr>
          <a:xfrm>
            <a:off x="6203183" y="5456501"/>
            <a:ext cx="2385676" cy="4635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/>
              <a:t>Representation </a:t>
            </a:r>
            <a:r>
              <a:rPr lang="zh-CN" altLang="en-US"/>
              <a:t>优化</a:t>
            </a:r>
            <a:endParaRPr lang="zh-CN" altLang="en-US" dirty="0"/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82C94EE0-00BB-B5EB-6CF7-C2CB76509C19}"/>
              </a:ext>
            </a:extLst>
          </p:cNvPr>
          <p:cNvSpPr txBox="1"/>
          <p:nvPr/>
        </p:nvSpPr>
        <p:spPr>
          <a:xfrm>
            <a:off x="4302722" y="4019003"/>
            <a:ext cx="2385676" cy="4635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dirty="0"/>
              <a:t>多类邻接矩阵</a:t>
            </a:r>
          </a:p>
        </p:txBody>
      </p:sp>
      <p:cxnSp>
        <p:nvCxnSpPr>
          <p:cNvPr id="55" name="直接连接符 54">
            <a:extLst>
              <a:ext uri="{FF2B5EF4-FFF2-40B4-BE49-F238E27FC236}">
                <a16:creationId xmlns:a16="http://schemas.microsoft.com/office/drawing/2014/main" id="{476EFD73-AC3E-E07E-DF16-9742012476BB}"/>
              </a:ext>
            </a:extLst>
          </p:cNvPr>
          <p:cNvCxnSpPr>
            <a:cxnSpLocks/>
          </p:cNvCxnSpPr>
          <p:nvPr/>
        </p:nvCxnSpPr>
        <p:spPr>
          <a:xfrm>
            <a:off x="1309158" y="1475299"/>
            <a:ext cx="0" cy="92075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7" name="直接连接符 56">
            <a:extLst>
              <a:ext uri="{FF2B5EF4-FFF2-40B4-BE49-F238E27FC236}">
                <a16:creationId xmlns:a16="http://schemas.microsoft.com/office/drawing/2014/main" id="{1E53AE6B-8112-51DB-023C-357FCACDF7B6}"/>
              </a:ext>
            </a:extLst>
          </p:cNvPr>
          <p:cNvCxnSpPr>
            <a:cxnSpLocks/>
          </p:cNvCxnSpPr>
          <p:nvPr/>
        </p:nvCxnSpPr>
        <p:spPr>
          <a:xfrm>
            <a:off x="2549524" y="1481102"/>
            <a:ext cx="0" cy="92075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8" name="直接连接符 57">
            <a:extLst>
              <a:ext uri="{FF2B5EF4-FFF2-40B4-BE49-F238E27FC236}">
                <a16:creationId xmlns:a16="http://schemas.microsoft.com/office/drawing/2014/main" id="{41A4F910-6EF0-E88F-3AA7-0B0CAA7A224D}"/>
              </a:ext>
            </a:extLst>
          </p:cNvPr>
          <p:cNvCxnSpPr>
            <a:cxnSpLocks/>
          </p:cNvCxnSpPr>
          <p:nvPr/>
        </p:nvCxnSpPr>
        <p:spPr>
          <a:xfrm>
            <a:off x="3857625" y="1475299"/>
            <a:ext cx="0" cy="92075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9" name="直接连接符 58">
            <a:extLst>
              <a:ext uri="{FF2B5EF4-FFF2-40B4-BE49-F238E27FC236}">
                <a16:creationId xmlns:a16="http://schemas.microsoft.com/office/drawing/2014/main" id="{FED0D80B-1095-58A0-A3B2-7A9305C08325}"/>
              </a:ext>
            </a:extLst>
          </p:cNvPr>
          <p:cNvCxnSpPr>
            <a:cxnSpLocks/>
          </p:cNvCxnSpPr>
          <p:nvPr/>
        </p:nvCxnSpPr>
        <p:spPr>
          <a:xfrm>
            <a:off x="5203825" y="1471830"/>
            <a:ext cx="0" cy="92075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0" name="直接连接符 59">
            <a:extLst>
              <a:ext uri="{FF2B5EF4-FFF2-40B4-BE49-F238E27FC236}">
                <a16:creationId xmlns:a16="http://schemas.microsoft.com/office/drawing/2014/main" id="{78B84411-35F5-0DCB-A946-86891E2E53FA}"/>
              </a:ext>
            </a:extLst>
          </p:cNvPr>
          <p:cNvCxnSpPr>
            <a:cxnSpLocks/>
          </p:cNvCxnSpPr>
          <p:nvPr/>
        </p:nvCxnSpPr>
        <p:spPr>
          <a:xfrm>
            <a:off x="6607175" y="1471282"/>
            <a:ext cx="0" cy="92075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1" name="直接连接符 60">
            <a:extLst>
              <a:ext uri="{FF2B5EF4-FFF2-40B4-BE49-F238E27FC236}">
                <a16:creationId xmlns:a16="http://schemas.microsoft.com/office/drawing/2014/main" id="{BCCFF882-18FF-ABA5-BCF5-F93E1040D8FF}"/>
              </a:ext>
            </a:extLst>
          </p:cNvPr>
          <p:cNvCxnSpPr>
            <a:cxnSpLocks/>
          </p:cNvCxnSpPr>
          <p:nvPr/>
        </p:nvCxnSpPr>
        <p:spPr>
          <a:xfrm>
            <a:off x="7845425" y="1477085"/>
            <a:ext cx="0" cy="92075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文本框 3">
            <a:extLst>
              <a:ext uri="{FF2B5EF4-FFF2-40B4-BE49-F238E27FC236}">
                <a16:creationId xmlns:a16="http://schemas.microsoft.com/office/drawing/2014/main" id="{1BCF6DD3-3446-512F-A99C-06CD1B093F64}"/>
              </a:ext>
            </a:extLst>
          </p:cNvPr>
          <p:cNvSpPr txBox="1"/>
          <p:nvPr/>
        </p:nvSpPr>
        <p:spPr>
          <a:xfrm>
            <a:off x="1219667" y="2717722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ASTGCN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A8E1054-8B13-C397-712C-06C3E20C7336}"/>
              </a:ext>
            </a:extLst>
          </p:cNvPr>
          <p:cNvSpPr txBox="1"/>
          <p:nvPr/>
        </p:nvSpPr>
        <p:spPr>
          <a:xfrm>
            <a:off x="1402061" y="3406722"/>
            <a:ext cx="1856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Graph </a:t>
            </a:r>
            <a:r>
              <a:rPr lang="en-US" altLang="zh-CN" dirty="0" err="1"/>
              <a:t>WaveNet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B592977-C52C-61BD-663E-8ABF5B914F93}"/>
              </a:ext>
            </a:extLst>
          </p:cNvPr>
          <p:cNvSpPr txBox="1"/>
          <p:nvPr/>
        </p:nvSpPr>
        <p:spPr>
          <a:xfrm>
            <a:off x="613465" y="4400684"/>
            <a:ext cx="11401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STGCN</a:t>
            </a:r>
          </a:p>
          <a:p>
            <a:r>
              <a:rPr lang="en-US" altLang="zh-CN" dirty="0"/>
              <a:t>DCRNN</a:t>
            </a:r>
            <a:endParaRPr lang="zh-CN" altLang="en-US" dirty="0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BE6DF193-F7E6-301D-6BAE-8C910BFCE44A}"/>
              </a:ext>
            </a:extLst>
          </p:cNvPr>
          <p:cNvCxnSpPr/>
          <p:nvPr/>
        </p:nvCxnSpPr>
        <p:spPr>
          <a:xfrm flipV="1">
            <a:off x="1016000" y="2555833"/>
            <a:ext cx="0" cy="179391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401AA008-8D49-73F0-4D54-719F7EEE518C}"/>
              </a:ext>
            </a:extLst>
          </p:cNvPr>
          <p:cNvSpPr txBox="1"/>
          <p:nvPr/>
        </p:nvSpPr>
        <p:spPr>
          <a:xfrm>
            <a:off x="4748427" y="4829920"/>
            <a:ext cx="19865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DGCRN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195327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D4FCF9E5-280B-1E25-CB7E-19D7226E2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5E12F-523A-4D75-95A2-779F57F5D9E2}" type="slidenum">
              <a:rPr lang="zh-CN" altLang="en-US" smtClean="0"/>
              <a:t>7</a:t>
            </a:fld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23248AC-D87D-E60A-3AD5-A7780182C69A}"/>
              </a:ext>
            </a:extLst>
          </p:cNvPr>
          <p:cNvSpPr txBox="1"/>
          <p:nvPr/>
        </p:nvSpPr>
        <p:spPr>
          <a:xfrm>
            <a:off x="428280" y="199434"/>
            <a:ext cx="5737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en-US" sz="2800" b="1" spc="200" dirty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研究背景：图卷积</a:t>
            </a:r>
            <a:endParaRPr lang="en-US" altLang="zh-CN" sz="2800" b="1" spc="200" dirty="0">
              <a:solidFill>
                <a:schemeClr val="bg1"/>
              </a:solidFill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8E3FFA8-F660-5EBD-272E-828E0DC6707C}"/>
              </a:ext>
            </a:extLst>
          </p:cNvPr>
          <p:cNvSpPr txBox="1"/>
          <p:nvPr/>
        </p:nvSpPr>
        <p:spPr>
          <a:xfrm>
            <a:off x="540701" y="3834613"/>
            <a:ext cx="4582858" cy="504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Wingdings" panose="05000000000000000000" charset="0"/>
              <a:buChar char="n"/>
            </a:pPr>
            <a:r>
              <a:rPr lang="zh-CN" altLang="en-US" sz="2000" b="1" dirty="0">
                <a:sym typeface="+mn-ea"/>
              </a:rPr>
              <a:t>扩散模型 </a:t>
            </a:r>
            <a:r>
              <a:rPr lang="en-US" altLang="zh-CN" sz="2000" b="1" dirty="0">
                <a:sym typeface="+mn-ea"/>
              </a:rPr>
              <a:t>Diffusion Graph Convolution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5C80EA6-9B82-FBD5-7AF2-9BBC149FF7AB}"/>
              </a:ext>
            </a:extLst>
          </p:cNvPr>
          <p:cNvSpPr txBox="1"/>
          <p:nvPr/>
        </p:nvSpPr>
        <p:spPr>
          <a:xfrm>
            <a:off x="428280" y="870766"/>
            <a:ext cx="3865097" cy="504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Wingdings" panose="05000000000000000000" charset="0"/>
              <a:buChar char="n"/>
            </a:pPr>
            <a:r>
              <a:rPr lang="zh-CN" altLang="en-US" sz="2000" b="1" dirty="0">
                <a:sym typeface="+mn-ea"/>
              </a:rPr>
              <a:t>谱图理论 </a:t>
            </a:r>
            <a:r>
              <a:rPr lang="en-US" altLang="zh-CN" sz="2000" b="1" dirty="0">
                <a:sym typeface="+mn-ea"/>
              </a:rPr>
              <a:t>Spectral graph theory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6CBBFD99-F48C-E764-8E6B-878142B052F1}"/>
                  </a:ext>
                </a:extLst>
              </p:cNvPr>
              <p:cNvSpPr txBox="1"/>
              <p:nvPr/>
            </p:nvSpPr>
            <p:spPr>
              <a:xfrm>
                <a:off x="1017054" y="4451802"/>
                <a:ext cx="1704634" cy="7791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  <m:e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</m:e>
                      </m:nary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𝑋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6CBBFD99-F48C-E764-8E6B-878142B052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7054" y="4451802"/>
                <a:ext cx="1704634" cy="77912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A9AC2C03-055C-BCEC-973A-83A7659BCDFA}"/>
                  </a:ext>
                </a:extLst>
              </p:cNvPr>
              <p:cNvSpPr txBox="1"/>
              <p:nvPr/>
            </p:nvSpPr>
            <p:spPr>
              <a:xfrm>
                <a:off x="4218517" y="4441184"/>
                <a:ext cx="2655919" cy="7555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altLang="zh-CN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zh-CN" altLang="en-US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zh-CN" altLang="en-US" b="0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e>
                      </m:nary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A9AC2C03-055C-BCEC-973A-83A7659BCD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8517" y="4441184"/>
                <a:ext cx="2655919" cy="75552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A0C0DE21-0527-C31D-9535-CF7004E90011}"/>
                  </a:ext>
                </a:extLst>
              </p:cNvPr>
              <p:cNvSpPr txBox="1"/>
              <p:nvPr/>
            </p:nvSpPr>
            <p:spPr>
              <a:xfrm>
                <a:off x="1017054" y="1426010"/>
                <a:ext cx="6567511" cy="230710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altLang="zh-CN" i="1" dirty="0">
                    <a:latin typeface="Cambria Math" panose="02040503050406030204" pitchFamily="18" charset="0"/>
                  </a:rPr>
                  <a:t> 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zh-CN" dirty="0"/>
                  <a:t>    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𝑈</m:t>
                    </m:r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̃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Cambria Math" panose="02040503050406030204" pitchFamily="18" charset="0"/>
                              </a:rPr>
                              <m:t>Λ</m:t>
                            </m:r>
                          </m:e>
                        </m:acc>
                      </m:e>
                    </m:d>
                    <m:sSup>
                      <m:sSup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altLang="zh-CN" b="0" dirty="0"/>
                  <a:t>					</a:t>
                </a:r>
                <a:r>
                  <a:rPr lang="zh-CN" altLang="en-US" b="0" dirty="0"/>
                  <a:t>图傅里叶变换</a:t>
                </a:r>
                <a:endParaRPr lang="en-US" altLang="zh-CN" b="0" dirty="0"/>
              </a:p>
              <a:p>
                <a:pPr>
                  <a:lnSpc>
                    <a:spcPct val="150000"/>
                  </a:lnSpc>
                </a:pPr>
                <a:r>
                  <a:rPr lang="en-US" altLang="zh-CN" dirty="0"/>
                  <a:t>     </a:t>
                </a:r>
                <a14:m>
                  <m:oMath xmlns:m="http://schemas.openxmlformats.org/officeDocument/2006/math"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𝑈</m:t>
                    </m:r>
                    <m:nary>
                      <m:naryPr>
                        <m:chr m:val="∑"/>
                        <m:ctrlPr>
                          <a:rPr lang="zh-CN" alt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̃"/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b="0" i="0" smtClean="0">
                                    <a:latin typeface="Cambria Math" panose="02040503050406030204" pitchFamily="18" charset="0"/>
                                  </a:rPr>
                                  <m:t>Λ</m:t>
                                </m:r>
                              </m:e>
                            </m:acc>
                          </m:e>
                        </m:d>
                        <m:sSup>
                          <m:sSup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p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m:rPr>
                            <m:nor/>
                          </m:rPr>
                          <a:rPr lang="en-US" altLang="zh-CN" dirty="0"/>
                          <m:t> </m:t>
                        </m:r>
                      </m:e>
                    </m:nary>
                  </m:oMath>
                </a14:m>
                <a:r>
                  <a:rPr lang="en-US" altLang="zh-CN" dirty="0"/>
                  <a:t>		Chebyshev </a:t>
                </a:r>
                <a:r>
                  <a:rPr lang="zh-CN" altLang="en-US" dirty="0"/>
                  <a:t>多项式拟合卷积核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endParaRPr lang="en-US" altLang="zh-CN" dirty="0"/>
              </a:p>
              <a:p>
                <a:pPr>
                  <a:lnSpc>
                    <a:spcPct val="150000"/>
                  </a:lnSpc>
                </a:pPr>
                <a:r>
                  <a:rPr lang="en-US" altLang="zh-CN" dirty="0"/>
                  <a:t>    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𝐾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̃"/>
                                <m:ctrlP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</m:acc>
                          </m:e>
                        </m:d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m:rPr>
                            <m:nor/>
                          </m:rPr>
                          <a:rPr lang="en-US" altLang="zh-CN" dirty="0"/>
                          <m:t> </m:t>
                        </m:r>
                      </m:e>
                    </m:nary>
                  </m:oMath>
                </a14:m>
                <a:r>
                  <a:rPr lang="en-US" altLang="zh-CN" dirty="0"/>
                  <a:t>			</a:t>
                </a:r>
                <a:r>
                  <a:rPr lang="zh-CN" altLang="en-US" dirty="0"/>
                  <a:t>卷积定理</a:t>
                </a:r>
                <a:endParaRPr lang="en-US" altLang="zh-CN" dirty="0"/>
              </a:p>
              <a:p>
                <a:pPr>
                  <a:lnSpc>
                    <a:spcPct val="150000"/>
                  </a:lnSpc>
                </a:pPr>
                <a:r>
                  <a:rPr lang="zh-CN" altLang="en-US" dirty="0"/>
                  <a:t>     </a:t>
                </a:r>
                <a14:m>
                  <m:oMath xmlns:m="http://schemas.openxmlformats.org/officeDocument/2006/math">
                    <m:r>
                      <a:rPr lang="zh-CN" altLang="en-US" i="1">
                        <a:latin typeface="Cambria Math" panose="02040503050406030204" pitchFamily="18" charset="0"/>
                      </a:rPr>
                      <m:t>≈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acc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  <m:acc>
                      <m:accPr>
                        <m:chr m:val="̃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acc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acc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altLang="zh-CN" dirty="0"/>
                  <a:t>				</a:t>
                </a:r>
                <a:r>
                  <a:rPr lang="zh-CN" altLang="en-US" dirty="0"/>
                  <a:t>一阶近似 </a:t>
                </a:r>
                <a:r>
                  <a:rPr lang="en-US" altLang="zh-CN" dirty="0" err="1"/>
                  <a:t>ChebNet</a:t>
                </a:r>
                <a:r>
                  <a:rPr lang="zh-CN" altLang="en-US" dirty="0"/>
                  <a:t>，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acc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A0C0DE21-0527-C31D-9535-CF7004E900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7054" y="1426010"/>
                <a:ext cx="6567511" cy="2307106"/>
              </a:xfrm>
              <a:prstGeom prst="rect">
                <a:avLst/>
              </a:prstGeom>
              <a:blipFill>
                <a:blip r:embed="rId5"/>
                <a:stretch>
                  <a:fillRect l="-1300" b="-767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文本框 15">
            <a:extLst>
              <a:ext uri="{FF2B5EF4-FFF2-40B4-BE49-F238E27FC236}">
                <a16:creationId xmlns:a16="http://schemas.microsoft.com/office/drawing/2014/main" id="{B74C7FF2-1C14-7025-209A-EFC07FEAEB30}"/>
              </a:ext>
            </a:extLst>
          </p:cNvPr>
          <p:cNvSpPr txBox="1"/>
          <p:nvPr/>
        </p:nvSpPr>
        <p:spPr>
          <a:xfrm>
            <a:off x="540701" y="5479718"/>
            <a:ext cx="819552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100" b="0" i="0" dirty="0" err="1">
                <a:solidFill>
                  <a:srgbClr val="374151"/>
                </a:solidFill>
                <a:effectLst/>
                <a:latin typeface="Söhne"/>
              </a:rPr>
              <a:t>Kipf</a:t>
            </a:r>
            <a:r>
              <a:rPr lang="en-US" altLang="zh-CN" sz="1100" b="0" i="0" dirty="0">
                <a:solidFill>
                  <a:srgbClr val="374151"/>
                </a:solidFill>
                <a:effectLst/>
                <a:latin typeface="Söhne"/>
              </a:rPr>
              <a:t>, T. N., &amp; Welling, M. (2017). Semi-Supervised Classification with Graph Convolutional Networks. In International Conference on Learning Representations </a:t>
            </a:r>
            <a:r>
              <a:rPr lang="en-US" altLang="zh-CN" sz="1100" dirty="0">
                <a:solidFill>
                  <a:srgbClr val="374151"/>
                </a:solidFill>
                <a:latin typeface="Söhne"/>
              </a:rPr>
              <a:t>(ICLR ‘17).</a:t>
            </a:r>
            <a:r>
              <a:rPr lang="en-US" altLang="zh-CN" sz="1100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endParaRPr lang="zh-CN" altLang="en-US" sz="1100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98D62F1D-4164-5943-ACA9-D28BF3B0105B}"/>
              </a:ext>
            </a:extLst>
          </p:cNvPr>
          <p:cNvSpPr txBox="1"/>
          <p:nvPr/>
        </p:nvSpPr>
        <p:spPr>
          <a:xfrm>
            <a:off x="540701" y="5880271"/>
            <a:ext cx="819552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100" dirty="0">
                <a:solidFill>
                  <a:srgbClr val="374151"/>
                </a:solidFill>
                <a:latin typeface="Söhne"/>
              </a:rPr>
              <a:t>Li, Y., Yu, R., </a:t>
            </a:r>
            <a:r>
              <a:rPr lang="en-US" altLang="zh-CN" sz="1100" dirty="0" err="1">
                <a:solidFill>
                  <a:srgbClr val="374151"/>
                </a:solidFill>
                <a:latin typeface="Söhne"/>
              </a:rPr>
              <a:t>Shahabi</a:t>
            </a:r>
            <a:r>
              <a:rPr lang="en-US" altLang="zh-CN" sz="1100" dirty="0">
                <a:solidFill>
                  <a:srgbClr val="374151"/>
                </a:solidFill>
                <a:latin typeface="Söhne"/>
              </a:rPr>
              <a:t>, C., &amp; Liu, Y. (2018). Diffusion Convolutional Recurrent Neural Network: Data-Driven Traffic Forecasting. In International Conference on Learning Representations (ICLR '18).</a:t>
            </a:r>
            <a:endParaRPr lang="zh-CN" altLang="en-US" sz="1100" dirty="0">
              <a:solidFill>
                <a:srgbClr val="374151"/>
              </a:solidFill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23937492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D4FCF9E5-280B-1E25-CB7E-19D7226E2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5E12F-523A-4D75-95A2-779F57F5D9E2}" type="slidenum">
              <a:rPr lang="zh-CN" altLang="en-US" smtClean="0"/>
              <a:t>8</a:t>
            </a:fld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F8EE06D-82B7-A875-9A28-4806D329D81D}"/>
              </a:ext>
            </a:extLst>
          </p:cNvPr>
          <p:cNvSpPr txBox="1"/>
          <p:nvPr/>
        </p:nvSpPr>
        <p:spPr>
          <a:xfrm>
            <a:off x="428280" y="199434"/>
            <a:ext cx="66953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en-US" sz="2800" b="1" spc="200" dirty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本文特点</a:t>
            </a:r>
            <a:endParaRPr lang="en-US" altLang="zh-CN" sz="2800" b="1" spc="200" dirty="0">
              <a:solidFill>
                <a:schemeClr val="bg1"/>
              </a:solidFill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FE62207-1D5A-70AA-8015-A0FD013717B8}"/>
              </a:ext>
            </a:extLst>
          </p:cNvPr>
          <p:cNvSpPr txBox="1"/>
          <p:nvPr/>
        </p:nvSpPr>
        <p:spPr>
          <a:xfrm>
            <a:off x="287316" y="980440"/>
            <a:ext cx="4063933" cy="504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Wingdings" panose="05000000000000000000" charset="0"/>
              <a:buChar char="n"/>
            </a:pPr>
            <a:r>
              <a:rPr lang="zh-CN" altLang="en-US" sz="2000" b="1" dirty="0">
                <a:sym typeface="+mn-ea"/>
              </a:rPr>
              <a:t>扩散过程是交通预测的全部吗？</a:t>
            </a:r>
            <a:endParaRPr lang="en-US" altLang="zh-CN" sz="2000" b="1" dirty="0">
              <a:sym typeface="+mn-ea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546908D-B340-2A36-3078-B64093DD69EC}"/>
              </a:ext>
            </a:extLst>
          </p:cNvPr>
          <p:cNvSpPr txBox="1"/>
          <p:nvPr/>
        </p:nvSpPr>
        <p:spPr>
          <a:xfrm>
            <a:off x="428280" y="4360199"/>
            <a:ext cx="1755609" cy="504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Wingdings" panose="05000000000000000000" charset="0"/>
              <a:buChar char="n"/>
            </a:pPr>
            <a:r>
              <a:rPr lang="zh-CN" altLang="en-US" sz="2000" b="1" dirty="0">
                <a:sym typeface="+mn-ea"/>
              </a:rPr>
              <a:t>动态图学习</a:t>
            </a:r>
            <a:endParaRPr lang="en-US" altLang="zh-CN" sz="2000" b="1" dirty="0">
              <a:sym typeface="+mn-ea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EBE6E7D-4CDB-3908-D66C-5617F2FA76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1579" y="1601025"/>
            <a:ext cx="4788755" cy="280523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A7B524EE-3480-4065-1E0A-A8D9A680D867}"/>
                  </a:ext>
                </a:extLst>
              </p:cNvPr>
              <p:cNvSpPr txBox="1"/>
              <p:nvPr/>
            </p:nvSpPr>
            <p:spPr>
              <a:xfrm>
                <a:off x="413014" y="3386561"/>
                <a:ext cx="3362960" cy="3915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𝐷𝑖𝑓𝑓𝑢𝑠𝑖𝑜𝑛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𝐼𝑛h𝑒𝑟𝑒𝑛𝑡</m:t>
                          </m:r>
                        </m:sub>
                      </m:sSub>
                    </m:oMath>
                  </m:oMathPara>
                </a14:m>
                <a:endParaRPr lang="en-US" altLang="zh-CN" b="0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A7B524EE-3480-4065-1E0A-A8D9A680D8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014" y="3386561"/>
                <a:ext cx="3362960" cy="391582"/>
              </a:xfrm>
              <a:prstGeom prst="rect">
                <a:avLst/>
              </a:prstGeom>
              <a:blipFill>
                <a:blip r:embed="rId4"/>
                <a:stretch>
                  <a:fillRect b="-109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文本框 10">
            <a:extLst>
              <a:ext uri="{FF2B5EF4-FFF2-40B4-BE49-F238E27FC236}">
                <a16:creationId xmlns:a16="http://schemas.microsoft.com/office/drawing/2014/main" id="{CDD0DD54-3AAC-0BEF-C3DE-DE3FF5ED488A}"/>
              </a:ext>
            </a:extLst>
          </p:cNvPr>
          <p:cNvSpPr txBox="1"/>
          <p:nvPr/>
        </p:nvSpPr>
        <p:spPr>
          <a:xfrm>
            <a:off x="698619" y="1807301"/>
            <a:ext cx="3362960" cy="12945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建立 </a:t>
            </a:r>
            <a:r>
              <a:rPr lang="zh-CN" altLang="en-US" dirty="0">
                <a:solidFill>
                  <a:schemeClr val="accent5">
                    <a:lumMod val="75000"/>
                  </a:schemeClr>
                </a:solidFill>
              </a:rPr>
              <a:t>D</a:t>
            </a:r>
            <a:r>
              <a:rPr lang="zh-CN" altLang="en-US" dirty="0"/>
              <a:t>ecoupled </a:t>
            </a:r>
            <a:r>
              <a:rPr lang="zh-CN" altLang="en-US" dirty="0">
                <a:solidFill>
                  <a:schemeClr val="accent5">
                    <a:lumMod val="75000"/>
                  </a:schemeClr>
                </a:solidFill>
              </a:rPr>
              <a:t>S</a:t>
            </a:r>
            <a:r>
              <a:rPr lang="zh-CN" altLang="en-US" dirty="0"/>
              <a:t>patial-</a:t>
            </a:r>
            <a:r>
              <a:rPr lang="zh-CN" altLang="en-US" dirty="0">
                <a:solidFill>
                  <a:schemeClr val="accent5">
                    <a:lumMod val="75000"/>
                  </a:schemeClr>
                </a:solidFill>
              </a:rPr>
              <a:t>T</a:t>
            </a:r>
            <a:r>
              <a:rPr lang="zh-CN" altLang="en-US" dirty="0"/>
              <a:t>emporal </a:t>
            </a:r>
            <a:r>
              <a:rPr lang="zh-CN" altLang="en-US" dirty="0">
                <a:solidFill>
                  <a:schemeClr val="accent5">
                    <a:lumMod val="75000"/>
                  </a:schemeClr>
                </a:solidFill>
              </a:rPr>
              <a:t>F</a:t>
            </a:r>
            <a:r>
              <a:rPr lang="zh-CN" altLang="en-US" dirty="0"/>
              <a:t>ramework </a:t>
            </a:r>
            <a:r>
              <a:rPr lang="en-US" altLang="zh-CN" dirty="0"/>
              <a:t>(DSTF)</a:t>
            </a:r>
            <a:r>
              <a:rPr lang="zh-CN" altLang="en-US" dirty="0"/>
              <a:t>将两类车流分解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A68D395-C107-FBC5-BE59-7947DCCF0315}"/>
              </a:ext>
            </a:extLst>
          </p:cNvPr>
          <p:cNvSpPr txBox="1"/>
          <p:nvPr/>
        </p:nvSpPr>
        <p:spPr>
          <a:xfrm>
            <a:off x="857147" y="5147523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节点之间的扩散关系动态变化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3D917F23-43F1-A113-09A5-A92AA76D2354}"/>
                  </a:ext>
                </a:extLst>
              </p:cNvPr>
              <p:cNvSpPr txBox="1"/>
              <p:nvPr/>
            </p:nvSpPr>
            <p:spPr>
              <a:xfrm>
                <a:off x="857147" y="5632558"/>
                <a:ext cx="511556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b="0" i="0" dirty="0">
                    <a:solidFill>
                      <a:srgbClr val="121212"/>
                    </a:solidFill>
                    <a:effectLst/>
                    <a:latin typeface="-apple-system"/>
                  </a:rPr>
                  <a:t>基于时间与路网图对转移矩阵 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solidFill>
                          <a:srgbClr val="121212"/>
                        </a:solidFill>
                        <a:effectLst/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altLang="zh-CN" b="0" i="0" dirty="0">
                    <a:solidFill>
                      <a:srgbClr val="121212"/>
                    </a:solidFill>
                    <a:effectLst/>
                    <a:latin typeface="-apple-system"/>
                  </a:rPr>
                  <a:t> </a:t>
                </a:r>
                <a:r>
                  <a:rPr lang="zh-CN" altLang="en-US" dirty="0">
                    <a:solidFill>
                      <a:srgbClr val="121212"/>
                    </a:solidFill>
                    <a:latin typeface="-apple-system"/>
                  </a:rPr>
                  <a:t>进行</a:t>
                </a:r>
                <a:r>
                  <a:rPr lang="zh-CN" altLang="en-US" b="0" i="0" dirty="0">
                    <a:solidFill>
                      <a:srgbClr val="121212"/>
                    </a:solidFill>
                    <a:effectLst/>
                    <a:latin typeface="-apple-system"/>
                  </a:rPr>
                  <a:t>调整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3D917F23-43F1-A113-09A5-A92AA76D23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147" y="5632558"/>
                <a:ext cx="5115560" cy="369332"/>
              </a:xfrm>
              <a:prstGeom prst="rect">
                <a:avLst/>
              </a:prstGeom>
              <a:blipFill>
                <a:blip r:embed="rId5"/>
                <a:stretch>
                  <a:fillRect l="-1073" t="-11475" b="-229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796661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D4FCF9E5-280B-1E25-CB7E-19D7226E2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49891" y="6195939"/>
            <a:ext cx="542604" cy="365125"/>
          </a:xfrm>
        </p:spPr>
        <p:txBody>
          <a:bodyPr/>
          <a:lstStyle/>
          <a:p>
            <a:fld id="{72A5E12F-523A-4D75-95A2-779F57F5D9E2}" type="slidenum">
              <a:rPr lang="zh-CN" altLang="en-US" smtClean="0"/>
              <a:t>9</a:t>
            </a:fld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44BD341-1A92-F831-F417-B20E7C7ECC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04" y="1825024"/>
            <a:ext cx="8640991" cy="3207951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DFA0D5F7-06A1-B023-33C1-81DADA1FD5B7}"/>
              </a:ext>
            </a:extLst>
          </p:cNvPr>
          <p:cNvSpPr txBox="1"/>
          <p:nvPr/>
        </p:nvSpPr>
        <p:spPr>
          <a:xfrm>
            <a:off x="428280" y="199434"/>
            <a:ext cx="66953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en-US" sz="2800" b="1" spc="200" dirty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模型结构：总体结构</a:t>
            </a:r>
            <a:endParaRPr lang="en-US" altLang="zh-CN" sz="2800" b="1" spc="200" dirty="0">
              <a:solidFill>
                <a:schemeClr val="bg1"/>
              </a:solidFill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01C7ECD-3388-7F3A-E9C1-9255C4634220}"/>
              </a:ext>
            </a:extLst>
          </p:cNvPr>
          <p:cNvSpPr txBox="1"/>
          <p:nvPr/>
        </p:nvSpPr>
        <p:spPr>
          <a:xfrm>
            <a:off x="2288073" y="1352632"/>
            <a:ext cx="14086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rgbClr val="92D050"/>
                </a:solidFill>
              </a:rPr>
              <a:t>占比预估计</a:t>
            </a:r>
            <a:endParaRPr lang="en-US" altLang="zh-CN" dirty="0">
              <a:solidFill>
                <a:srgbClr val="92D050"/>
              </a:solidFill>
            </a:endParaRPr>
          </a:p>
          <a:p>
            <a:pPr algn="ctr"/>
            <a:r>
              <a:rPr lang="zh-CN" altLang="en-US" dirty="0">
                <a:solidFill>
                  <a:srgbClr val="92D050"/>
                </a:solidFill>
              </a:rPr>
              <a:t>残差分解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4347FBE-5AC3-7A72-4FBE-34115BF500B2}"/>
              </a:ext>
            </a:extLst>
          </p:cNvPr>
          <p:cNvSpPr txBox="1"/>
          <p:nvPr/>
        </p:nvSpPr>
        <p:spPr>
          <a:xfrm>
            <a:off x="4080129" y="1352632"/>
            <a:ext cx="18918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扩散车流特征</a:t>
            </a:r>
            <a:endParaRPr lang="en-US" altLang="zh-CN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zh-CN" alt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提取与占比预测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3545EEA7-CB3D-306B-A881-7AFCA3C2F6DF}"/>
              </a:ext>
            </a:extLst>
          </p:cNvPr>
          <p:cNvSpPr txBox="1"/>
          <p:nvPr/>
        </p:nvSpPr>
        <p:spPr>
          <a:xfrm>
            <a:off x="989629" y="4478978"/>
            <a:ext cx="1699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动态图学习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6811CD9A-5E3D-2868-CA19-F4C733A7FC34}"/>
              </a:ext>
            </a:extLst>
          </p:cNvPr>
          <p:cNvSpPr txBox="1"/>
          <p:nvPr/>
        </p:nvSpPr>
        <p:spPr>
          <a:xfrm>
            <a:off x="4046805" y="4833634"/>
            <a:ext cx="19585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固有车流特征</a:t>
            </a:r>
            <a:endParaRPr lang="en-US" altLang="zh-CN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zh-CN" alt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提取与占比预测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FA6F138-2A61-5768-D8C0-B8B04504F93A}"/>
              </a:ext>
            </a:extLst>
          </p:cNvPr>
          <p:cNvSpPr txBox="1"/>
          <p:nvPr/>
        </p:nvSpPr>
        <p:spPr>
          <a:xfrm>
            <a:off x="7044438" y="2496796"/>
            <a:ext cx="1241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预测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AE5634A-04AD-73C9-BA02-17F6D55C5012}"/>
              </a:ext>
            </a:extLst>
          </p:cNvPr>
          <p:cNvSpPr txBox="1"/>
          <p:nvPr/>
        </p:nvSpPr>
        <p:spPr>
          <a:xfrm>
            <a:off x="2530619" y="5562400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accent5">
                    <a:lumMod val="75000"/>
                  </a:schemeClr>
                </a:solidFill>
              </a:rPr>
              <a:t>D</a:t>
            </a:r>
            <a:r>
              <a:rPr lang="zh-CN" altLang="en-US" dirty="0"/>
              <a:t>ecoupled </a:t>
            </a:r>
            <a:r>
              <a:rPr lang="zh-CN" altLang="en-US" dirty="0">
                <a:solidFill>
                  <a:schemeClr val="accent5">
                    <a:lumMod val="75000"/>
                  </a:schemeClr>
                </a:solidFill>
              </a:rPr>
              <a:t>S</a:t>
            </a:r>
            <a:r>
              <a:rPr lang="zh-CN" altLang="en-US" dirty="0"/>
              <a:t>patial-</a:t>
            </a:r>
            <a:r>
              <a:rPr lang="zh-CN" altLang="en-US" dirty="0">
                <a:solidFill>
                  <a:schemeClr val="accent5">
                    <a:lumMod val="75000"/>
                  </a:schemeClr>
                </a:solidFill>
              </a:rPr>
              <a:t>T</a:t>
            </a:r>
            <a:r>
              <a:rPr lang="zh-CN" altLang="en-US" dirty="0"/>
              <a:t>emporal </a:t>
            </a:r>
            <a:r>
              <a:rPr lang="zh-CN" altLang="en-US" dirty="0">
                <a:solidFill>
                  <a:schemeClr val="accent5">
                    <a:lumMod val="75000"/>
                  </a:schemeClr>
                </a:solidFill>
              </a:rPr>
              <a:t>F</a:t>
            </a:r>
            <a:r>
              <a:rPr lang="zh-CN" altLang="en-US" dirty="0"/>
              <a:t>ramework </a:t>
            </a:r>
          </a:p>
        </p:txBody>
      </p:sp>
    </p:spTree>
    <p:extLst>
      <p:ext uri="{BB962C8B-B14F-4D97-AF65-F5344CB8AC3E}">
        <p14:creationId xmlns:p14="http://schemas.microsoft.com/office/powerpoint/2010/main" val="34923461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组会字体">
      <a:majorFont>
        <a:latin typeface="Calibri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17091</TotalTime>
  <Words>1263</Words>
  <Application>Microsoft Office PowerPoint</Application>
  <PresentationFormat>全屏显示(4:3)</PresentationFormat>
  <Paragraphs>230</Paragraphs>
  <Slides>22</Slides>
  <Notes>21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33" baseType="lpstr">
      <vt:lpstr>-apple-system</vt:lpstr>
      <vt:lpstr>Helvetica Neue</vt:lpstr>
      <vt:lpstr>Söhne</vt:lpstr>
      <vt:lpstr>等线</vt:lpstr>
      <vt:lpstr>思源黑体 CN</vt:lpstr>
      <vt:lpstr>微软雅黑</vt:lpstr>
      <vt:lpstr>Arial</vt:lpstr>
      <vt:lpstr>Calibri</vt:lpstr>
      <vt:lpstr>Cambria Math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王宇晨</dc:creator>
  <cp:lastModifiedBy>马然</cp:lastModifiedBy>
  <cp:revision>1412</cp:revision>
  <dcterms:created xsi:type="dcterms:W3CDTF">2021-05-16T02:35:10Z</dcterms:created>
  <dcterms:modified xsi:type="dcterms:W3CDTF">2023-10-12T10:37:45Z</dcterms:modified>
</cp:coreProperties>
</file>